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6" r:id="rId2"/>
    <p:sldId id="283" r:id="rId3"/>
    <p:sldId id="284" r:id="rId4"/>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690" autoAdjust="0"/>
  </p:normalViewPr>
  <p:slideViewPr>
    <p:cSldViewPr snapToGrid="0" snapToObjects="1">
      <p:cViewPr varScale="1">
        <p:scale>
          <a:sx n="78" d="100"/>
          <a:sy n="78" d="100"/>
        </p:scale>
        <p:origin x="-112" y="-4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FB176391-0167-0D41-9A74-10CA2371F2D7}" type="datetimeFigureOut">
              <a:rPr lang="it-IT" smtClean="0"/>
              <a:t>25/05/16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1512356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B176391-0167-0D41-9A74-10CA2371F2D7}" type="datetimeFigureOut">
              <a:rPr lang="it-IT" smtClean="0"/>
              <a:t>25/05/16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2248838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B176391-0167-0D41-9A74-10CA2371F2D7}" type="datetimeFigureOut">
              <a:rPr lang="it-IT" smtClean="0"/>
              <a:t>25/05/16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1569042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B176391-0167-0D41-9A74-10CA2371F2D7}" type="datetimeFigureOut">
              <a:rPr lang="it-IT" smtClean="0"/>
              <a:t>25/05/16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2163013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p:txBody>
          <a:bodyPr/>
          <a:lstStyle/>
          <a:p>
            <a:fld id="{FB176391-0167-0D41-9A74-10CA2371F2D7}" type="datetimeFigureOut">
              <a:rPr lang="it-IT" smtClean="0"/>
              <a:t>25/05/16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2866889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FB176391-0167-0D41-9A74-10CA2371F2D7}" type="datetimeFigureOut">
              <a:rPr lang="it-IT" smtClean="0"/>
              <a:t>25/05/16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1862966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FB176391-0167-0D41-9A74-10CA2371F2D7}" type="datetimeFigureOut">
              <a:rPr lang="it-IT" smtClean="0"/>
              <a:t>25/05/16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2767184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data 2"/>
          <p:cNvSpPr>
            <a:spLocks noGrp="1"/>
          </p:cNvSpPr>
          <p:nvPr>
            <p:ph type="dt" sz="half" idx="10"/>
          </p:nvPr>
        </p:nvSpPr>
        <p:spPr/>
        <p:txBody>
          <a:bodyPr/>
          <a:lstStyle/>
          <a:p>
            <a:fld id="{FB176391-0167-0D41-9A74-10CA2371F2D7}" type="datetimeFigureOut">
              <a:rPr lang="it-IT" smtClean="0"/>
              <a:t>25/05/16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259259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B176391-0167-0D41-9A74-10CA2371F2D7}" type="datetimeFigureOut">
              <a:rPr lang="it-IT" smtClean="0"/>
              <a:t>25/05/16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3823994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FB176391-0167-0D41-9A74-10CA2371F2D7}" type="datetimeFigureOut">
              <a:rPr lang="it-IT" smtClean="0"/>
              <a:t>25/05/16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504441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p:txBody>
          <a:bodyPr/>
          <a:lstStyle/>
          <a:p>
            <a:fld id="{FB176391-0167-0D41-9A74-10CA2371F2D7}" type="datetimeFigureOut">
              <a:rPr lang="it-IT" smtClean="0"/>
              <a:t>25/05/16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897329-6318-254B-8326-02D266FAF580}" type="slidenum">
              <a:rPr lang="it-IT" smtClean="0"/>
              <a:t>‹n.›</a:t>
            </a:fld>
            <a:endParaRPr lang="it-IT"/>
          </a:p>
        </p:txBody>
      </p:sp>
    </p:spTree>
    <p:extLst>
      <p:ext uri="{BB962C8B-B14F-4D97-AF65-F5344CB8AC3E}">
        <p14:creationId xmlns:p14="http://schemas.microsoft.com/office/powerpoint/2010/main" val="6188991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gs>
            <a:gs pos="100000">
              <a:srgbClr val="FFFFFF"/>
            </a:gs>
          </a:gsLst>
          <a:lin ang="0" scaled="1"/>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stile</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176391-0167-0D41-9A74-10CA2371F2D7}" type="datetimeFigureOut">
              <a:rPr lang="it-IT" smtClean="0"/>
              <a:t>25/05/16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897329-6318-254B-8326-02D266FAF580}" type="slidenum">
              <a:rPr lang="it-IT" smtClean="0"/>
              <a:t>‹n.›</a:t>
            </a:fld>
            <a:endParaRPr lang="it-IT"/>
          </a:p>
        </p:txBody>
      </p:sp>
    </p:spTree>
    <p:extLst>
      <p:ext uri="{BB962C8B-B14F-4D97-AF65-F5344CB8AC3E}">
        <p14:creationId xmlns:p14="http://schemas.microsoft.com/office/powerpoint/2010/main" val="3775862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67187"/>
            <a:ext cx="8229600" cy="5771933"/>
          </a:xfrm>
        </p:spPr>
        <p:txBody>
          <a:bodyPr>
            <a:normAutofit/>
          </a:bodyPr>
          <a:lstStyle/>
          <a:p>
            <a:pPr fontAlgn="base">
              <a:buFont typeface="Wingdings" charset="0"/>
              <a:buChar char="à"/>
            </a:pPr>
            <a:r>
              <a:rPr lang="it-IT" sz="2500" b="1" dirty="0" smtClean="0"/>
              <a:t>Art</a:t>
            </a:r>
            <a:r>
              <a:rPr lang="it-IT" sz="2500" b="1" dirty="0"/>
              <a:t>. 417-bis.</a:t>
            </a:r>
            <a:br>
              <a:rPr lang="it-IT" sz="2500" b="1" dirty="0"/>
            </a:br>
            <a:r>
              <a:rPr lang="it-IT" sz="2500" b="1" u="sng" dirty="0"/>
              <a:t>Difesa delle pubbliche </a:t>
            </a:r>
            <a:r>
              <a:rPr lang="it-IT" sz="2500" b="1" u="sng" dirty="0" smtClean="0"/>
              <a:t>amministrazioni</a:t>
            </a:r>
          </a:p>
          <a:p>
            <a:pPr fontAlgn="base">
              <a:buFont typeface="Wingdings" charset="0"/>
              <a:buChar char="à"/>
            </a:pPr>
            <a:endParaRPr lang="it-IT" sz="2500" b="1" u="sng" dirty="0"/>
          </a:p>
          <a:p>
            <a:pPr marL="0" indent="0" fontAlgn="base">
              <a:buNone/>
            </a:pPr>
            <a:endParaRPr lang="it-IT" sz="2500" u="sng" dirty="0"/>
          </a:p>
          <a:p>
            <a:pPr marL="0" indent="0" fontAlgn="base">
              <a:buNone/>
            </a:pPr>
            <a:r>
              <a:rPr lang="it-IT" sz="2500" dirty="0"/>
              <a:t>Nelle controversie relative ai rapporti di lavoro dei dipendenti delle pubbliche amministrazioni di cui al quinto comma dell’articolo 413, limitatamente al giudizio di primo grado le amministrazioni stesse possono stare in giudizio avvalendosi direttamente di propri dipendenti.</a:t>
            </a:r>
            <a:br>
              <a:rPr lang="it-IT" sz="2500" dirty="0"/>
            </a:br>
            <a:endParaRPr lang="it-IT" sz="2500" dirty="0" smtClean="0"/>
          </a:p>
          <a:p>
            <a:pPr marL="0" indent="0" fontAlgn="base">
              <a:buNone/>
            </a:pPr>
            <a:endParaRPr lang="it-IT" sz="2500" dirty="0"/>
          </a:p>
          <a:p>
            <a:pPr marL="0" indent="0" fontAlgn="base">
              <a:buNone/>
            </a:pPr>
            <a:endParaRPr lang="it-IT" sz="2500" dirty="0" smtClean="0"/>
          </a:p>
          <a:p>
            <a:pPr marL="0" indent="0" fontAlgn="base">
              <a:buNone/>
            </a:pPr>
            <a:r>
              <a:rPr lang="it-IT" sz="2500" dirty="0"/>
              <a:t>	</a:t>
            </a:r>
            <a:r>
              <a:rPr lang="it-IT" sz="2500" dirty="0" smtClean="0"/>
              <a:t>														     </a:t>
            </a:r>
            <a:r>
              <a:rPr lang="it-IT" sz="2500" dirty="0" smtClean="0">
                <a:sym typeface="Wingdings"/>
              </a:rPr>
              <a:t></a:t>
            </a:r>
            <a:endParaRPr lang="it-IT" sz="2500" dirty="0"/>
          </a:p>
        </p:txBody>
      </p:sp>
      <p:sp>
        <p:nvSpPr>
          <p:cNvPr id="4" name="Rettangolo 3"/>
          <p:cNvSpPr/>
          <p:nvPr/>
        </p:nvSpPr>
        <p:spPr>
          <a:xfrm>
            <a:off x="4479667" y="3244334"/>
            <a:ext cx="184666" cy="369332"/>
          </a:xfrm>
          <a:prstGeom prst="rect">
            <a:avLst/>
          </a:prstGeom>
        </p:spPr>
        <p:txBody>
          <a:bodyPr wrap="none">
            <a:spAutoFit/>
          </a:bodyPr>
          <a:lstStyle/>
          <a:p>
            <a:r>
              <a:rPr lang="it-IT" dirty="0"/>
              <a:t> </a:t>
            </a:r>
          </a:p>
        </p:txBody>
      </p:sp>
      <p:sp>
        <p:nvSpPr>
          <p:cNvPr id="6" name="CasellaDiTesto 5"/>
          <p:cNvSpPr txBox="1"/>
          <p:nvPr/>
        </p:nvSpPr>
        <p:spPr>
          <a:xfrm>
            <a:off x="6414569" y="6139121"/>
            <a:ext cx="2272231" cy="369332"/>
          </a:xfrm>
          <a:prstGeom prst="rect">
            <a:avLst/>
          </a:prstGeom>
          <a:noFill/>
        </p:spPr>
        <p:txBody>
          <a:bodyPr wrap="square" rtlCol="0">
            <a:spAutoFit/>
          </a:bodyPr>
          <a:lstStyle/>
          <a:p>
            <a:r>
              <a:rPr lang="it-IT" dirty="0" smtClean="0">
                <a:solidFill>
                  <a:srgbClr val="1F497D"/>
                </a:solidFill>
              </a:rPr>
              <a:t>Avv. Carmine Roberto</a:t>
            </a:r>
            <a:endParaRPr lang="it-IT" dirty="0">
              <a:solidFill>
                <a:srgbClr val="1F497D"/>
              </a:solidFill>
            </a:endParaRPr>
          </a:p>
        </p:txBody>
      </p:sp>
    </p:spTree>
    <p:extLst>
      <p:ext uri="{BB962C8B-B14F-4D97-AF65-F5344CB8AC3E}">
        <p14:creationId xmlns:p14="http://schemas.microsoft.com/office/powerpoint/2010/main" val="1283792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367188"/>
            <a:ext cx="8229600" cy="5758975"/>
          </a:xfrm>
        </p:spPr>
        <p:txBody>
          <a:bodyPr>
            <a:normAutofit fontScale="92500" lnSpcReduction="10000"/>
          </a:bodyPr>
          <a:lstStyle/>
          <a:p>
            <a:pPr marL="0" indent="0">
              <a:buNone/>
            </a:pPr>
            <a:r>
              <a:rPr lang="it-IT" sz="2700" dirty="0"/>
              <a:t>Per le amministrazioni statali o ad esse equiparate, ai fini della rappresentanza e difesa in giudizio, le disposizioni di cui al comma precedente si applica salvo che l’Avvocatura dello Stato competente per territorio, ove vengano in rilievo questioni di massima o aventi notevoli riflessi economici, determini di assumere direttamente la trattazione della causa dandone immediata comunicazione ai competenti uffici dell’amministrazione interessata, nonché al Dipartimento della funzione pubblica, anche per l’eventuale emanazione di direttive agli uffici per la gestione del contenzioso del lavoro. In ogni altro caso l’Avvocatura dello Stato trasmette immediatamente, e comunque non oltre 7 giorni dalla notifica degli atti introduttivi, gli atti stessi ai competenti uffici dell’amministrazione interessata per gli adempimenti di cui al comma precedente.</a:t>
            </a:r>
            <a:br>
              <a:rPr lang="it-IT" sz="2700" dirty="0"/>
            </a:br>
            <a:r>
              <a:rPr lang="it-IT" sz="2700" dirty="0" smtClean="0"/>
              <a:t>																</a:t>
            </a:r>
            <a:r>
              <a:rPr lang="it-IT" sz="2700" dirty="0" smtClean="0">
                <a:sym typeface="Wingdings"/>
              </a:rPr>
              <a:t></a:t>
            </a:r>
            <a:endParaRPr lang="it-IT" sz="2700" dirty="0" smtClean="0"/>
          </a:p>
          <a:p>
            <a:pPr marL="0" indent="0">
              <a:buNone/>
            </a:pPr>
            <a:endParaRPr lang="it-IT" sz="2500" dirty="0"/>
          </a:p>
          <a:p>
            <a:endParaRPr lang="it-IT" dirty="0"/>
          </a:p>
        </p:txBody>
      </p:sp>
    </p:spTree>
    <p:extLst>
      <p:ext uri="{BB962C8B-B14F-4D97-AF65-F5344CB8AC3E}">
        <p14:creationId xmlns:p14="http://schemas.microsoft.com/office/powerpoint/2010/main" val="3181444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43686"/>
            <a:ext cx="8229600" cy="5682478"/>
          </a:xfrm>
        </p:spPr>
        <p:txBody>
          <a:bodyPr/>
          <a:lstStyle/>
          <a:p>
            <a:pPr marL="0" indent="0">
              <a:buNone/>
            </a:pPr>
            <a:r>
              <a:rPr lang="it-IT" sz="2500" dirty="0"/>
              <a:t>Gli enti locali, anche al fine di realizzare economie di gestione, possono utilizzare le strutture dell’amministrazione civile del Ministero dell’interno, alle quali conferiscono mandato nei limiti di cui al primo comma</a:t>
            </a:r>
            <a:r>
              <a:rPr lang="it-IT" dirty="0"/>
              <a:t>.</a:t>
            </a:r>
          </a:p>
        </p:txBody>
      </p:sp>
    </p:spTree>
    <p:extLst>
      <p:ext uri="{BB962C8B-B14F-4D97-AF65-F5344CB8AC3E}">
        <p14:creationId xmlns:p14="http://schemas.microsoft.com/office/powerpoint/2010/main" val="246677037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2341</TotalTime>
  <Words>174</Words>
  <Application>Microsoft Macintosh PowerPoint</Application>
  <PresentationFormat>Presentazione su schermo (4:3)</PresentationFormat>
  <Paragraphs>11</Paragraphs>
  <Slides>3</Slides>
  <Notes>0</Notes>
  <HiddenSlides>0</HiddenSlides>
  <MMClips>0</MMClips>
  <ScaleCrop>false</ScaleCrop>
  <HeadingPairs>
    <vt:vector size="4" baseType="variant">
      <vt:variant>
        <vt:lpstr>Tema</vt:lpstr>
      </vt:variant>
      <vt:variant>
        <vt:i4>1</vt:i4>
      </vt:variant>
      <vt:variant>
        <vt:lpstr>Titoli diapositive</vt:lpstr>
      </vt:variant>
      <vt:variant>
        <vt:i4>3</vt:i4>
      </vt:variant>
    </vt:vector>
  </HeadingPairs>
  <TitlesOfParts>
    <vt:vector size="4" baseType="lpstr">
      <vt:lpstr>Tema di Office</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andrea</dc:creator>
  <cp:lastModifiedBy>andrea</cp:lastModifiedBy>
  <cp:revision>76</cp:revision>
  <dcterms:created xsi:type="dcterms:W3CDTF">2016-05-10T10:06:04Z</dcterms:created>
  <dcterms:modified xsi:type="dcterms:W3CDTF">2016-05-25T08:12:41Z</dcterms:modified>
</cp:coreProperties>
</file>