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65" r:id="rId3"/>
    <p:sldId id="272" r:id="rId4"/>
    <p:sldId id="276" r:id="rId5"/>
    <p:sldId id="277" r:id="rId6"/>
    <p:sldId id="279" r:id="rId7"/>
    <p:sldId id="281" r:id="rId8"/>
    <p:sldId id="280" r:id="rId9"/>
    <p:sldId id="273" r:id="rId10"/>
    <p:sldId id="274" r:id="rId11"/>
    <p:sldId id="275" r:id="rId12"/>
    <p:sldId id="282" r:id="rId13"/>
    <p:sldId id="283" r:id="rId14"/>
    <p:sldId id="284" r:id="rId15"/>
    <p:sldId id="286" r:id="rId16"/>
    <p:sldId id="285" r:id="rId17"/>
    <p:sldId id="287" r:id="rId18"/>
    <p:sldId id="288" r:id="rId19"/>
    <p:sldId id="289" r:id="rId20"/>
    <p:sldId id="290" r:id="rId21"/>
    <p:sldId id="292" r:id="rId22"/>
    <p:sldId id="293" r:id="rId23"/>
    <p:sldId id="294" r:id="rId24"/>
    <p:sldId id="296" r:id="rId25"/>
    <p:sldId id="297" r:id="rId26"/>
    <p:sldId id="295" r:id="rId27"/>
    <p:sldId id="298" r:id="rId28"/>
  </p:sldIdLst>
  <p:sldSz cx="9144000" cy="6858000" type="screen4x3"/>
  <p:notesSz cx="6858000" cy="9144000"/>
  <p:defaultTextStyle>
    <a:defPPr>
      <a:defRPr lang="it-IT"/>
    </a:defPPr>
    <a:lvl1pPr algn="l" defTabSz="457200" rtl="0" fontAlgn="base">
      <a:spcBef>
        <a:spcPct val="0"/>
      </a:spcBef>
      <a:spcAft>
        <a:spcPct val="0"/>
      </a:spcAft>
      <a:defRPr kern="1200">
        <a:solidFill>
          <a:schemeClr val="tx1"/>
        </a:solidFill>
        <a:latin typeface="Arial" charset="0"/>
        <a:ea typeface="+mn-ea"/>
        <a:cs typeface="Arial" charset="0"/>
      </a:defRPr>
    </a:lvl1pPr>
    <a:lvl2pPr marL="457200" algn="l" defTabSz="457200" rtl="0" fontAlgn="base">
      <a:spcBef>
        <a:spcPct val="0"/>
      </a:spcBef>
      <a:spcAft>
        <a:spcPct val="0"/>
      </a:spcAft>
      <a:defRPr kern="1200">
        <a:solidFill>
          <a:schemeClr val="tx1"/>
        </a:solidFill>
        <a:latin typeface="Arial" charset="0"/>
        <a:ea typeface="+mn-ea"/>
        <a:cs typeface="Arial" charset="0"/>
      </a:defRPr>
    </a:lvl2pPr>
    <a:lvl3pPr marL="914400" algn="l" defTabSz="457200" rtl="0" fontAlgn="base">
      <a:spcBef>
        <a:spcPct val="0"/>
      </a:spcBef>
      <a:spcAft>
        <a:spcPct val="0"/>
      </a:spcAft>
      <a:defRPr kern="1200">
        <a:solidFill>
          <a:schemeClr val="tx1"/>
        </a:solidFill>
        <a:latin typeface="Arial" charset="0"/>
        <a:ea typeface="+mn-ea"/>
        <a:cs typeface="Arial" charset="0"/>
      </a:defRPr>
    </a:lvl3pPr>
    <a:lvl4pPr marL="1371600" algn="l" defTabSz="457200" rtl="0" fontAlgn="base">
      <a:spcBef>
        <a:spcPct val="0"/>
      </a:spcBef>
      <a:spcAft>
        <a:spcPct val="0"/>
      </a:spcAft>
      <a:defRPr kern="1200">
        <a:solidFill>
          <a:schemeClr val="tx1"/>
        </a:solidFill>
        <a:latin typeface="Arial" charset="0"/>
        <a:ea typeface="+mn-ea"/>
        <a:cs typeface="Arial" charset="0"/>
      </a:defRPr>
    </a:lvl4pPr>
    <a:lvl5pPr marL="1828800" algn="l" defTabSz="457200"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34578" autoAdjust="0"/>
    <p:restoredTop sz="86369" autoAdjust="0"/>
  </p:normalViewPr>
  <p:slideViewPr>
    <p:cSldViewPr snapToGrid="0" snapToObjects="1">
      <p:cViewPr varScale="1">
        <p:scale>
          <a:sx n="59" d="100"/>
          <a:sy n="59" d="100"/>
        </p:scale>
        <p:origin x="-120" y="-640"/>
      </p:cViewPr>
      <p:guideLst>
        <p:guide orient="horz" pos="2160"/>
        <p:guide pos="2880"/>
      </p:guideLst>
    </p:cSldViewPr>
  </p:slideViewPr>
  <p:outlineViewPr>
    <p:cViewPr>
      <p:scale>
        <a:sx n="33" d="100"/>
        <a:sy n="33" d="100"/>
      </p:scale>
      <p:origin x="0" y="84348"/>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printerSettings" Target="printerSettings/printerSettings1.bin"/><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presProps" Target="presProps.xml"/><Relationship Id="rId31" Type="http://schemas.openxmlformats.org/officeDocument/2006/relationships/viewProps" Target="viewProps.xml"/><Relationship Id="rId32" Type="http://schemas.openxmlformats.org/officeDocument/2006/relationships/theme" Target="theme/theme1.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olo 1"/>
          <p:cNvSpPr>
            <a:spLocks noGrp="1"/>
          </p:cNvSpPr>
          <p:nvPr>
            <p:ph type="ctrTitle"/>
          </p:nvPr>
        </p:nvSpPr>
        <p:spPr>
          <a:xfrm>
            <a:off x="685800" y="2130425"/>
            <a:ext cx="7772400" cy="1470025"/>
          </a:xfrm>
        </p:spPr>
        <p:txBody>
          <a:bodyPr/>
          <a:lstStyle/>
          <a:p>
            <a:r>
              <a:rPr lang="it-IT" smtClean="0"/>
              <a:t>Fare clic per modificare stile</a:t>
            </a:r>
            <a:endParaRPr lang="it-IT"/>
          </a:p>
        </p:txBody>
      </p:sp>
      <p:sp>
        <p:nvSpPr>
          <p:cNvPr id="3" name="Sottotitolo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it-IT" smtClean="0"/>
              <a:t>Fare clic per modificare lo stile del sottotitolo dello schema</a:t>
            </a:r>
            <a:endParaRPr lang="it-IT"/>
          </a:p>
        </p:txBody>
      </p:sp>
      <p:sp>
        <p:nvSpPr>
          <p:cNvPr id="4" name="Segnaposto data 3"/>
          <p:cNvSpPr>
            <a:spLocks noGrp="1"/>
          </p:cNvSpPr>
          <p:nvPr>
            <p:ph type="dt" sz="half" idx="10"/>
          </p:nvPr>
        </p:nvSpPr>
        <p:spPr/>
        <p:txBody>
          <a:bodyPr/>
          <a:lstStyle>
            <a:lvl1pPr>
              <a:defRPr/>
            </a:lvl1pPr>
          </a:lstStyle>
          <a:p>
            <a:pPr>
              <a:defRPr/>
            </a:pPr>
            <a:fld id="{F2BD091B-DFE0-4373-8997-08A26B365634}" type="datetimeFigureOut">
              <a:rPr lang="it-IT"/>
              <a:pPr>
                <a:defRPr/>
              </a:pPr>
              <a:t>27/05/16</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36B6E87A-AE44-4A04-AE19-EAD75D06A17A}" type="slidenum">
              <a:rPr lang="it-IT"/>
              <a:pPr>
                <a:defRPr/>
              </a:pPr>
              <a:t>‹n.›</a:t>
            </a:fld>
            <a:endParaRPr lang="it-IT"/>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stile</a:t>
            </a:r>
            <a:endParaRPr lang="it-IT"/>
          </a:p>
        </p:txBody>
      </p:sp>
      <p:sp>
        <p:nvSpPr>
          <p:cNvPr id="3" name="Segnaposto testo verticale 2"/>
          <p:cNvSpPr>
            <a:spLocks noGrp="1"/>
          </p:cNvSpPr>
          <p:nvPr>
            <p:ph type="body" orient="vert" idx="1"/>
          </p:nvPr>
        </p:nvSpPr>
        <p:spPr/>
        <p:txBody>
          <a:bodyPr vert="eaVert"/>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lvl1pPr>
              <a:defRPr/>
            </a:lvl1pPr>
          </a:lstStyle>
          <a:p>
            <a:pPr>
              <a:defRPr/>
            </a:pPr>
            <a:fld id="{31D12B14-D509-4FE3-9A34-2AF6DF13C99F}" type="datetimeFigureOut">
              <a:rPr lang="it-IT"/>
              <a:pPr>
                <a:defRPr/>
              </a:pPr>
              <a:t>27/05/16</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11D1A596-A089-4673-9A6A-277232A1AAC3}" type="slidenum">
              <a:rPr lang="it-IT"/>
              <a:pPr>
                <a:defRPr/>
              </a:pPr>
              <a:t>‹n.›</a:t>
            </a:fld>
            <a:endParaRPr lang="it-IT"/>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verticale e testo">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6629400" y="274638"/>
            <a:ext cx="2057400" cy="5851525"/>
          </a:xfrm>
        </p:spPr>
        <p:txBody>
          <a:bodyPr vert="eaVert"/>
          <a:lstStyle/>
          <a:p>
            <a:r>
              <a:rPr lang="it-IT" smtClean="0"/>
              <a:t>Fare clic per modificare stile</a:t>
            </a:r>
            <a:endParaRPr lang="it-IT"/>
          </a:p>
        </p:txBody>
      </p:sp>
      <p:sp>
        <p:nvSpPr>
          <p:cNvPr id="3" name="Segnaposto testo verticale 2"/>
          <p:cNvSpPr>
            <a:spLocks noGrp="1"/>
          </p:cNvSpPr>
          <p:nvPr>
            <p:ph type="body" orient="vert" idx="1"/>
          </p:nvPr>
        </p:nvSpPr>
        <p:spPr>
          <a:xfrm>
            <a:off x="457200" y="274638"/>
            <a:ext cx="6019800" cy="5851525"/>
          </a:xfrm>
        </p:spPr>
        <p:txBody>
          <a:bodyPr vert="eaVert"/>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lvl1pPr>
              <a:defRPr/>
            </a:lvl1pPr>
          </a:lstStyle>
          <a:p>
            <a:pPr>
              <a:defRPr/>
            </a:pPr>
            <a:fld id="{903F55C2-9512-4E17-AB61-8434CDD46B25}" type="datetimeFigureOut">
              <a:rPr lang="it-IT"/>
              <a:pPr>
                <a:defRPr/>
              </a:pPr>
              <a:t>27/05/16</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101E4354-ED1E-423D-8C8D-968A707B348D}" type="slidenum">
              <a:rPr lang="it-IT"/>
              <a:pPr>
                <a:defRPr/>
              </a:pPr>
              <a:t>‹n.›</a:t>
            </a:fld>
            <a:endParaRPr lang="it-IT"/>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stile</a:t>
            </a:r>
            <a:endParaRPr lang="it-IT"/>
          </a:p>
        </p:txBody>
      </p:sp>
      <p:sp>
        <p:nvSpPr>
          <p:cNvPr id="3" name="Segnaposto contenuto 2"/>
          <p:cNvSpPr>
            <a:spLocks noGrp="1"/>
          </p:cNvSpPr>
          <p:nvPr>
            <p:ph idx="1"/>
          </p:nvPr>
        </p:nvSpPr>
        <p:spPr/>
        <p:txBody>
          <a:bodyPr/>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lvl1pPr>
              <a:defRPr/>
            </a:lvl1pPr>
          </a:lstStyle>
          <a:p>
            <a:pPr>
              <a:defRPr/>
            </a:pPr>
            <a:fld id="{D4406687-C477-4A36-8EC2-926B75CBD325}" type="datetimeFigureOut">
              <a:rPr lang="it-IT"/>
              <a:pPr>
                <a:defRPr/>
              </a:pPr>
              <a:t>27/05/16</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4E16A543-6F19-415D-908A-B30528DB03A8}" type="slidenum">
              <a:rPr lang="it-IT"/>
              <a:pPr>
                <a:defRPr/>
              </a:pPr>
              <a:t>‹n.›</a:t>
            </a:fld>
            <a:endParaRPr lang="it-IT"/>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olo 1"/>
          <p:cNvSpPr>
            <a:spLocks noGrp="1"/>
          </p:cNvSpPr>
          <p:nvPr>
            <p:ph type="title"/>
          </p:nvPr>
        </p:nvSpPr>
        <p:spPr>
          <a:xfrm>
            <a:off x="722313" y="4406900"/>
            <a:ext cx="7772400" cy="1362075"/>
          </a:xfrm>
        </p:spPr>
        <p:txBody>
          <a:bodyPr anchor="t"/>
          <a:lstStyle>
            <a:lvl1pPr algn="l">
              <a:defRPr sz="4000" b="1" cap="all"/>
            </a:lvl1pPr>
          </a:lstStyle>
          <a:p>
            <a:r>
              <a:rPr lang="it-IT" smtClean="0"/>
              <a:t>Fare clic per modificare stile</a:t>
            </a:r>
            <a:endParaRPr lang="it-IT"/>
          </a:p>
        </p:txBody>
      </p:sp>
      <p:sp>
        <p:nvSpPr>
          <p:cNvPr id="3" name="Segnaposto testo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Fare clic per modificare gli stili del testo dello schema</a:t>
            </a:r>
          </a:p>
        </p:txBody>
      </p:sp>
      <p:sp>
        <p:nvSpPr>
          <p:cNvPr id="4" name="Segnaposto data 3"/>
          <p:cNvSpPr>
            <a:spLocks noGrp="1"/>
          </p:cNvSpPr>
          <p:nvPr>
            <p:ph type="dt" sz="half" idx="10"/>
          </p:nvPr>
        </p:nvSpPr>
        <p:spPr/>
        <p:txBody>
          <a:bodyPr/>
          <a:lstStyle>
            <a:lvl1pPr>
              <a:defRPr/>
            </a:lvl1pPr>
          </a:lstStyle>
          <a:p>
            <a:pPr>
              <a:defRPr/>
            </a:pPr>
            <a:fld id="{CF24E152-AE94-4485-AD7A-1CFE4318B7D4}" type="datetimeFigureOut">
              <a:rPr lang="it-IT"/>
              <a:pPr>
                <a:defRPr/>
              </a:pPr>
              <a:t>27/05/16</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E0FA8479-9C2E-4146-B8B7-6E94C49181A5}" type="slidenum">
              <a:rPr lang="it-IT"/>
              <a:pPr>
                <a:defRPr/>
              </a:pPr>
              <a:t>‹n.›</a:t>
            </a:fld>
            <a:endParaRPr lang="it-IT"/>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Contenuto 2">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stile</a:t>
            </a:r>
            <a:endParaRPr lang="it-IT"/>
          </a:p>
        </p:txBody>
      </p:sp>
      <p:sp>
        <p:nvSpPr>
          <p:cNvPr id="3" name="Segnaposto contenuto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contenuto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data 3"/>
          <p:cNvSpPr>
            <a:spLocks noGrp="1"/>
          </p:cNvSpPr>
          <p:nvPr>
            <p:ph type="dt" sz="half" idx="10"/>
          </p:nvPr>
        </p:nvSpPr>
        <p:spPr/>
        <p:txBody>
          <a:bodyPr/>
          <a:lstStyle>
            <a:lvl1pPr>
              <a:defRPr/>
            </a:lvl1pPr>
          </a:lstStyle>
          <a:p>
            <a:pPr>
              <a:defRPr/>
            </a:pPr>
            <a:fld id="{27204099-3665-4A0E-A8B8-183B79EDDFBB}" type="datetimeFigureOut">
              <a:rPr lang="it-IT"/>
              <a:pPr>
                <a:defRPr/>
              </a:pPr>
              <a:t>27/05/16</a:t>
            </a:fld>
            <a:endParaRPr lang="it-IT"/>
          </a:p>
        </p:txBody>
      </p:sp>
      <p:sp>
        <p:nvSpPr>
          <p:cNvPr id="6" name="Segnaposto piè di pagina 4"/>
          <p:cNvSpPr>
            <a:spLocks noGrp="1"/>
          </p:cNvSpPr>
          <p:nvPr>
            <p:ph type="ftr" sz="quarter" idx="11"/>
          </p:nvPr>
        </p:nvSpPr>
        <p:spPr/>
        <p:txBody>
          <a:bodyPr/>
          <a:lstStyle>
            <a:lvl1pPr>
              <a:defRPr/>
            </a:lvl1pPr>
          </a:lstStyle>
          <a:p>
            <a:pPr>
              <a:defRPr/>
            </a:pPr>
            <a:endParaRPr lang="it-IT"/>
          </a:p>
        </p:txBody>
      </p:sp>
      <p:sp>
        <p:nvSpPr>
          <p:cNvPr id="7" name="Segnaposto numero diapositiva 5"/>
          <p:cNvSpPr>
            <a:spLocks noGrp="1"/>
          </p:cNvSpPr>
          <p:nvPr>
            <p:ph type="sldNum" sz="quarter" idx="12"/>
          </p:nvPr>
        </p:nvSpPr>
        <p:spPr/>
        <p:txBody>
          <a:bodyPr/>
          <a:lstStyle>
            <a:lvl1pPr>
              <a:defRPr/>
            </a:lvl1pPr>
          </a:lstStyle>
          <a:p>
            <a:pPr>
              <a:defRPr/>
            </a:pPr>
            <a:fld id="{227A445A-96A9-431A-96E6-30D2999EFDA5}" type="slidenum">
              <a:rPr lang="it-IT"/>
              <a:pPr>
                <a:defRPr/>
              </a:pPr>
              <a:t>‹n.›</a:t>
            </a:fld>
            <a:endParaRPr lang="it-IT"/>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lvl1pPr>
              <a:defRPr/>
            </a:lvl1pPr>
          </a:lstStyle>
          <a:p>
            <a:r>
              <a:rPr lang="it-IT" smtClean="0"/>
              <a:t>Fare clic per modificare stile</a:t>
            </a:r>
            <a:endParaRPr lang="it-IT"/>
          </a:p>
        </p:txBody>
      </p:sp>
      <p:sp>
        <p:nvSpPr>
          <p:cNvPr id="3" name="Segnaposto testo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gli stili del testo dello schema</a:t>
            </a:r>
          </a:p>
        </p:txBody>
      </p:sp>
      <p:sp>
        <p:nvSpPr>
          <p:cNvPr id="4" name="Segnaposto contenuto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testo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gli stili del testo dello schema</a:t>
            </a:r>
          </a:p>
        </p:txBody>
      </p:sp>
      <p:sp>
        <p:nvSpPr>
          <p:cNvPr id="6" name="Segnaposto contenuto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7" name="Segnaposto data 3"/>
          <p:cNvSpPr>
            <a:spLocks noGrp="1"/>
          </p:cNvSpPr>
          <p:nvPr>
            <p:ph type="dt" sz="half" idx="10"/>
          </p:nvPr>
        </p:nvSpPr>
        <p:spPr/>
        <p:txBody>
          <a:bodyPr/>
          <a:lstStyle>
            <a:lvl1pPr>
              <a:defRPr/>
            </a:lvl1pPr>
          </a:lstStyle>
          <a:p>
            <a:pPr>
              <a:defRPr/>
            </a:pPr>
            <a:fld id="{DED68617-3F99-492A-B616-49183E9EDF0D}" type="datetimeFigureOut">
              <a:rPr lang="it-IT"/>
              <a:pPr>
                <a:defRPr/>
              </a:pPr>
              <a:t>27/05/16</a:t>
            </a:fld>
            <a:endParaRPr lang="it-IT"/>
          </a:p>
        </p:txBody>
      </p:sp>
      <p:sp>
        <p:nvSpPr>
          <p:cNvPr id="8" name="Segnaposto piè di pagina 4"/>
          <p:cNvSpPr>
            <a:spLocks noGrp="1"/>
          </p:cNvSpPr>
          <p:nvPr>
            <p:ph type="ftr" sz="quarter" idx="11"/>
          </p:nvPr>
        </p:nvSpPr>
        <p:spPr/>
        <p:txBody>
          <a:bodyPr/>
          <a:lstStyle>
            <a:lvl1pPr>
              <a:defRPr/>
            </a:lvl1pPr>
          </a:lstStyle>
          <a:p>
            <a:pPr>
              <a:defRPr/>
            </a:pPr>
            <a:endParaRPr lang="it-IT"/>
          </a:p>
        </p:txBody>
      </p:sp>
      <p:sp>
        <p:nvSpPr>
          <p:cNvPr id="9" name="Segnaposto numero diapositiva 5"/>
          <p:cNvSpPr>
            <a:spLocks noGrp="1"/>
          </p:cNvSpPr>
          <p:nvPr>
            <p:ph type="sldNum" sz="quarter" idx="12"/>
          </p:nvPr>
        </p:nvSpPr>
        <p:spPr/>
        <p:txBody>
          <a:bodyPr/>
          <a:lstStyle>
            <a:lvl1pPr>
              <a:defRPr/>
            </a:lvl1pPr>
          </a:lstStyle>
          <a:p>
            <a:pPr>
              <a:defRPr/>
            </a:pPr>
            <a:fld id="{861F32E8-6BCE-46A0-A015-ABE617BCDAAC}" type="slidenum">
              <a:rPr lang="it-IT"/>
              <a:pPr>
                <a:defRPr/>
              </a:pPr>
              <a:t>‹n.›</a:t>
            </a:fld>
            <a:endParaRPr lang="it-IT"/>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stile</a:t>
            </a:r>
            <a:endParaRPr lang="it-IT"/>
          </a:p>
        </p:txBody>
      </p:sp>
      <p:sp>
        <p:nvSpPr>
          <p:cNvPr id="3" name="Segnaposto data 3"/>
          <p:cNvSpPr>
            <a:spLocks noGrp="1"/>
          </p:cNvSpPr>
          <p:nvPr>
            <p:ph type="dt" sz="half" idx="10"/>
          </p:nvPr>
        </p:nvSpPr>
        <p:spPr/>
        <p:txBody>
          <a:bodyPr/>
          <a:lstStyle>
            <a:lvl1pPr>
              <a:defRPr/>
            </a:lvl1pPr>
          </a:lstStyle>
          <a:p>
            <a:pPr>
              <a:defRPr/>
            </a:pPr>
            <a:fld id="{AB4435A5-5FD4-47D3-8F2D-417EEB0D6846}" type="datetimeFigureOut">
              <a:rPr lang="it-IT"/>
              <a:pPr>
                <a:defRPr/>
              </a:pPr>
              <a:t>27/05/16</a:t>
            </a:fld>
            <a:endParaRPr lang="it-IT"/>
          </a:p>
        </p:txBody>
      </p:sp>
      <p:sp>
        <p:nvSpPr>
          <p:cNvPr id="4" name="Segnaposto piè di pagina 4"/>
          <p:cNvSpPr>
            <a:spLocks noGrp="1"/>
          </p:cNvSpPr>
          <p:nvPr>
            <p:ph type="ftr" sz="quarter" idx="11"/>
          </p:nvPr>
        </p:nvSpPr>
        <p:spPr/>
        <p:txBody>
          <a:bodyPr/>
          <a:lstStyle>
            <a:lvl1pPr>
              <a:defRPr/>
            </a:lvl1pPr>
          </a:lstStyle>
          <a:p>
            <a:pPr>
              <a:defRPr/>
            </a:pPr>
            <a:endParaRPr lang="it-IT"/>
          </a:p>
        </p:txBody>
      </p:sp>
      <p:sp>
        <p:nvSpPr>
          <p:cNvPr id="5" name="Segnaposto numero diapositiva 5"/>
          <p:cNvSpPr>
            <a:spLocks noGrp="1"/>
          </p:cNvSpPr>
          <p:nvPr>
            <p:ph type="sldNum" sz="quarter" idx="12"/>
          </p:nvPr>
        </p:nvSpPr>
        <p:spPr/>
        <p:txBody>
          <a:bodyPr/>
          <a:lstStyle>
            <a:lvl1pPr>
              <a:defRPr/>
            </a:lvl1pPr>
          </a:lstStyle>
          <a:p>
            <a:pPr>
              <a:defRPr/>
            </a:pPr>
            <a:fld id="{B5013E72-CE47-4C82-84DC-AFB7293B7ACC}" type="slidenum">
              <a:rPr lang="it-IT"/>
              <a:pPr>
                <a:defRPr/>
              </a:pPr>
              <a:t>‹n.›</a:t>
            </a:fld>
            <a:endParaRPr lang="it-IT"/>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o">
    <p:spTree>
      <p:nvGrpSpPr>
        <p:cNvPr id="1" name=""/>
        <p:cNvGrpSpPr/>
        <p:nvPr/>
      </p:nvGrpSpPr>
      <p:grpSpPr>
        <a:xfrm>
          <a:off x="0" y="0"/>
          <a:ext cx="0" cy="0"/>
          <a:chOff x="0" y="0"/>
          <a:chExt cx="0" cy="0"/>
        </a:xfrm>
      </p:grpSpPr>
      <p:sp>
        <p:nvSpPr>
          <p:cNvPr id="2" name="Segnaposto data 3"/>
          <p:cNvSpPr>
            <a:spLocks noGrp="1"/>
          </p:cNvSpPr>
          <p:nvPr>
            <p:ph type="dt" sz="half" idx="10"/>
          </p:nvPr>
        </p:nvSpPr>
        <p:spPr/>
        <p:txBody>
          <a:bodyPr/>
          <a:lstStyle>
            <a:lvl1pPr>
              <a:defRPr/>
            </a:lvl1pPr>
          </a:lstStyle>
          <a:p>
            <a:pPr>
              <a:defRPr/>
            </a:pPr>
            <a:fld id="{BD40090B-2373-4DFF-A106-F5BB25A85526}" type="datetimeFigureOut">
              <a:rPr lang="it-IT"/>
              <a:pPr>
                <a:defRPr/>
              </a:pPr>
              <a:t>27/05/16</a:t>
            </a:fld>
            <a:endParaRPr lang="it-IT"/>
          </a:p>
        </p:txBody>
      </p:sp>
      <p:sp>
        <p:nvSpPr>
          <p:cNvPr id="3" name="Segnaposto piè di pagina 4"/>
          <p:cNvSpPr>
            <a:spLocks noGrp="1"/>
          </p:cNvSpPr>
          <p:nvPr>
            <p:ph type="ftr" sz="quarter" idx="11"/>
          </p:nvPr>
        </p:nvSpPr>
        <p:spPr/>
        <p:txBody>
          <a:bodyPr/>
          <a:lstStyle>
            <a:lvl1pPr>
              <a:defRPr/>
            </a:lvl1pPr>
          </a:lstStyle>
          <a:p>
            <a:pPr>
              <a:defRPr/>
            </a:pPr>
            <a:endParaRPr lang="it-IT"/>
          </a:p>
        </p:txBody>
      </p:sp>
      <p:sp>
        <p:nvSpPr>
          <p:cNvPr id="4" name="Segnaposto numero diapositiva 5"/>
          <p:cNvSpPr>
            <a:spLocks noGrp="1"/>
          </p:cNvSpPr>
          <p:nvPr>
            <p:ph type="sldNum" sz="quarter" idx="12"/>
          </p:nvPr>
        </p:nvSpPr>
        <p:spPr/>
        <p:txBody>
          <a:bodyPr/>
          <a:lstStyle>
            <a:lvl1pPr>
              <a:defRPr/>
            </a:lvl1pPr>
          </a:lstStyle>
          <a:p>
            <a:pPr>
              <a:defRPr/>
            </a:pPr>
            <a:fld id="{1DD85037-7029-4C0B-AAFF-F677D212E578}" type="slidenum">
              <a:rPr lang="it-IT"/>
              <a:pPr>
                <a:defRPr/>
              </a:pPr>
              <a:t>‹n.›</a:t>
            </a:fld>
            <a:endParaRPr lang="it-IT"/>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457200" y="273050"/>
            <a:ext cx="3008313" cy="1162050"/>
          </a:xfrm>
        </p:spPr>
        <p:txBody>
          <a:bodyPr anchor="b"/>
          <a:lstStyle>
            <a:lvl1pPr algn="l">
              <a:defRPr sz="2000" b="1"/>
            </a:lvl1pPr>
          </a:lstStyle>
          <a:p>
            <a:r>
              <a:rPr lang="it-IT" smtClean="0"/>
              <a:t>Fare clic per modificare stile</a:t>
            </a:r>
            <a:endParaRPr lang="it-IT"/>
          </a:p>
        </p:txBody>
      </p:sp>
      <p:sp>
        <p:nvSpPr>
          <p:cNvPr id="3" name="Segnaposto contenuto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testo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gli stili del testo dello schema</a:t>
            </a:r>
          </a:p>
        </p:txBody>
      </p:sp>
      <p:sp>
        <p:nvSpPr>
          <p:cNvPr id="5" name="Segnaposto data 3"/>
          <p:cNvSpPr>
            <a:spLocks noGrp="1"/>
          </p:cNvSpPr>
          <p:nvPr>
            <p:ph type="dt" sz="half" idx="10"/>
          </p:nvPr>
        </p:nvSpPr>
        <p:spPr/>
        <p:txBody>
          <a:bodyPr/>
          <a:lstStyle>
            <a:lvl1pPr>
              <a:defRPr/>
            </a:lvl1pPr>
          </a:lstStyle>
          <a:p>
            <a:pPr>
              <a:defRPr/>
            </a:pPr>
            <a:fld id="{0FA8E927-E67E-4870-8801-C9E91682CE2E}" type="datetimeFigureOut">
              <a:rPr lang="it-IT"/>
              <a:pPr>
                <a:defRPr/>
              </a:pPr>
              <a:t>27/05/16</a:t>
            </a:fld>
            <a:endParaRPr lang="it-IT"/>
          </a:p>
        </p:txBody>
      </p:sp>
      <p:sp>
        <p:nvSpPr>
          <p:cNvPr id="6" name="Segnaposto piè di pagina 4"/>
          <p:cNvSpPr>
            <a:spLocks noGrp="1"/>
          </p:cNvSpPr>
          <p:nvPr>
            <p:ph type="ftr" sz="quarter" idx="11"/>
          </p:nvPr>
        </p:nvSpPr>
        <p:spPr/>
        <p:txBody>
          <a:bodyPr/>
          <a:lstStyle>
            <a:lvl1pPr>
              <a:defRPr/>
            </a:lvl1pPr>
          </a:lstStyle>
          <a:p>
            <a:pPr>
              <a:defRPr/>
            </a:pPr>
            <a:endParaRPr lang="it-IT"/>
          </a:p>
        </p:txBody>
      </p:sp>
      <p:sp>
        <p:nvSpPr>
          <p:cNvPr id="7" name="Segnaposto numero diapositiva 5"/>
          <p:cNvSpPr>
            <a:spLocks noGrp="1"/>
          </p:cNvSpPr>
          <p:nvPr>
            <p:ph type="sldNum" sz="quarter" idx="12"/>
          </p:nvPr>
        </p:nvSpPr>
        <p:spPr/>
        <p:txBody>
          <a:bodyPr/>
          <a:lstStyle>
            <a:lvl1pPr>
              <a:defRPr/>
            </a:lvl1pPr>
          </a:lstStyle>
          <a:p>
            <a:pPr>
              <a:defRPr/>
            </a:pPr>
            <a:fld id="{0E9248BA-780A-4EDD-BF43-18A8F9B9C3CB}" type="slidenum">
              <a:rPr lang="it-IT"/>
              <a:pPr>
                <a:defRPr/>
              </a:pPr>
              <a:t>‹n.›</a:t>
            </a:fld>
            <a:endParaRPr lang="it-IT"/>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1792288" y="4800600"/>
            <a:ext cx="5486400" cy="566738"/>
          </a:xfrm>
        </p:spPr>
        <p:txBody>
          <a:bodyPr anchor="b"/>
          <a:lstStyle>
            <a:lvl1pPr algn="l">
              <a:defRPr sz="2000" b="1"/>
            </a:lvl1pPr>
          </a:lstStyle>
          <a:p>
            <a:r>
              <a:rPr lang="it-IT" smtClean="0"/>
              <a:t>Fare clic per modificare stile</a:t>
            </a:r>
            <a:endParaRPr lang="it-IT"/>
          </a:p>
        </p:txBody>
      </p:sp>
      <p:sp>
        <p:nvSpPr>
          <p:cNvPr id="3" name="Segnaposto immagine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it-IT" noProof="0"/>
          </a:p>
        </p:txBody>
      </p:sp>
      <p:sp>
        <p:nvSpPr>
          <p:cNvPr id="4" name="Segnaposto testo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gli stili del testo dello schema</a:t>
            </a:r>
          </a:p>
        </p:txBody>
      </p:sp>
      <p:sp>
        <p:nvSpPr>
          <p:cNvPr id="5" name="Segnaposto data 3"/>
          <p:cNvSpPr>
            <a:spLocks noGrp="1"/>
          </p:cNvSpPr>
          <p:nvPr>
            <p:ph type="dt" sz="half" idx="10"/>
          </p:nvPr>
        </p:nvSpPr>
        <p:spPr/>
        <p:txBody>
          <a:bodyPr/>
          <a:lstStyle>
            <a:lvl1pPr>
              <a:defRPr/>
            </a:lvl1pPr>
          </a:lstStyle>
          <a:p>
            <a:pPr>
              <a:defRPr/>
            </a:pPr>
            <a:fld id="{120F0E75-5FC0-4149-9119-9B9914F7E7D7}" type="datetimeFigureOut">
              <a:rPr lang="it-IT"/>
              <a:pPr>
                <a:defRPr/>
              </a:pPr>
              <a:t>27/05/16</a:t>
            </a:fld>
            <a:endParaRPr lang="it-IT"/>
          </a:p>
        </p:txBody>
      </p:sp>
      <p:sp>
        <p:nvSpPr>
          <p:cNvPr id="6" name="Segnaposto piè di pagina 4"/>
          <p:cNvSpPr>
            <a:spLocks noGrp="1"/>
          </p:cNvSpPr>
          <p:nvPr>
            <p:ph type="ftr" sz="quarter" idx="11"/>
          </p:nvPr>
        </p:nvSpPr>
        <p:spPr/>
        <p:txBody>
          <a:bodyPr/>
          <a:lstStyle>
            <a:lvl1pPr>
              <a:defRPr/>
            </a:lvl1pPr>
          </a:lstStyle>
          <a:p>
            <a:pPr>
              <a:defRPr/>
            </a:pPr>
            <a:endParaRPr lang="it-IT"/>
          </a:p>
        </p:txBody>
      </p:sp>
      <p:sp>
        <p:nvSpPr>
          <p:cNvPr id="7" name="Segnaposto numero diapositiva 5"/>
          <p:cNvSpPr>
            <a:spLocks noGrp="1"/>
          </p:cNvSpPr>
          <p:nvPr>
            <p:ph type="sldNum" sz="quarter" idx="12"/>
          </p:nvPr>
        </p:nvSpPr>
        <p:spPr/>
        <p:txBody>
          <a:bodyPr/>
          <a:lstStyle>
            <a:lvl1pPr>
              <a:defRPr/>
            </a:lvl1pPr>
          </a:lstStyle>
          <a:p>
            <a:pPr>
              <a:defRPr/>
            </a:pPr>
            <a:fld id="{84FD7977-4F3A-445D-A9D5-35EBF9ED0703}" type="slidenum">
              <a:rPr lang="it-IT"/>
              <a:pPr>
                <a:defRPr/>
              </a:pPr>
              <a:t>‹n.›</a:t>
            </a:fld>
            <a:endParaRPr lang="it-IT"/>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1">
          <a:gsLst>
            <a:gs pos="0">
              <a:schemeClr val="tx2"/>
            </a:gs>
            <a:gs pos="100000">
              <a:srgbClr val="FFFFFF"/>
            </a:gs>
          </a:gsLst>
          <a:lin ang="0" scaled="1"/>
        </a:gradFill>
        <a:effectLst/>
      </p:bgPr>
    </p:bg>
    <p:spTree>
      <p:nvGrpSpPr>
        <p:cNvPr id="1" name=""/>
        <p:cNvGrpSpPr/>
        <p:nvPr/>
      </p:nvGrpSpPr>
      <p:grpSpPr>
        <a:xfrm>
          <a:off x="0" y="0"/>
          <a:ext cx="0" cy="0"/>
          <a:chOff x="0" y="0"/>
          <a:chExt cx="0" cy="0"/>
        </a:xfrm>
      </p:grpSpPr>
      <p:sp>
        <p:nvSpPr>
          <p:cNvPr id="1026" name="Segnaposto titolo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it-IT" smtClean="0"/>
              <a:t>Fare clic per modificare stile</a:t>
            </a:r>
          </a:p>
        </p:txBody>
      </p:sp>
      <p:sp>
        <p:nvSpPr>
          <p:cNvPr id="1027" name="Segnaposto testo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p>
        </p:txBody>
      </p:sp>
      <p:sp>
        <p:nvSpPr>
          <p:cNvPr id="4" name="Segnaposto data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396C07BA-6805-4FF7-8539-44517B848234}" type="datetimeFigureOut">
              <a:rPr lang="it-IT"/>
              <a:pPr>
                <a:defRPr/>
              </a:pPr>
              <a:t>27/05/16</a:t>
            </a:fld>
            <a:endParaRPr lang="it-IT"/>
          </a:p>
        </p:txBody>
      </p:sp>
      <p:sp>
        <p:nvSpPr>
          <p:cNvPr id="5" name="Segnaposto piè di pagina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it-IT"/>
          </a:p>
        </p:txBody>
      </p:sp>
      <p:sp>
        <p:nvSpPr>
          <p:cNvPr id="6" name="Segnaposto numero diapositiva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D18BF502-AB2F-4406-BD8D-CB17EC1EAD82}" type="slidenum">
              <a:rPr lang="it-IT"/>
              <a:pPr>
                <a:defRPr/>
              </a:pPr>
              <a:t>‹n.›</a:t>
            </a:fld>
            <a:endParaRPr lang="it-IT"/>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defTabSz="457200" rtl="0" eaLnBrk="0" fontAlgn="base" hangingPunct="0">
        <a:spcBef>
          <a:spcPct val="0"/>
        </a:spcBef>
        <a:spcAft>
          <a:spcPct val="0"/>
        </a:spcAft>
        <a:defRPr sz="4400" kern="1200">
          <a:solidFill>
            <a:schemeClr val="tx1"/>
          </a:solidFill>
          <a:latin typeface="+mj-lt"/>
          <a:ea typeface="+mj-ea"/>
          <a:cs typeface="+mj-cs"/>
        </a:defRPr>
      </a:lvl1pPr>
      <a:lvl2pPr algn="ctr" defTabSz="457200" rtl="0" eaLnBrk="0" fontAlgn="base" hangingPunct="0">
        <a:spcBef>
          <a:spcPct val="0"/>
        </a:spcBef>
        <a:spcAft>
          <a:spcPct val="0"/>
        </a:spcAft>
        <a:defRPr sz="4400">
          <a:solidFill>
            <a:schemeClr val="tx1"/>
          </a:solidFill>
          <a:latin typeface="Calibri" pitchFamily="34" charset="0"/>
        </a:defRPr>
      </a:lvl2pPr>
      <a:lvl3pPr algn="ctr" defTabSz="457200" rtl="0" eaLnBrk="0" fontAlgn="base" hangingPunct="0">
        <a:spcBef>
          <a:spcPct val="0"/>
        </a:spcBef>
        <a:spcAft>
          <a:spcPct val="0"/>
        </a:spcAft>
        <a:defRPr sz="4400">
          <a:solidFill>
            <a:schemeClr val="tx1"/>
          </a:solidFill>
          <a:latin typeface="Calibri" pitchFamily="34" charset="0"/>
        </a:defRPr>
      </a:lvl3pPr>
      <a:lvl4pPr algn="ctr" defTabSz="457200" rtl="0" eaLnBrk="0" fontAlgn="base" hangingPunct="0">
        <a:spcBef>
          <a:spcPct val="0"/>
        </a:spcBef>
        <a:spcAft>
          <a:spcPct val="0"/>
        </a:spcAft>
        <a:defRPr sz="4400">
          <a:solidFill>
            <a:schemeClr val="tx1"/>
          </a:solidFill>
          <a:latin typeface="Calibri" pitchFamily="34" charset="0"/>
        </a:defRPr>
      </a:lvl4pPr>
      <a:lvl5pPr algn="ctr" defTabSz="457200" rtl="0" eaLnBrk="0" fontAlgn="base" hangingPunct="0">
        <a:spcBef>
          <a:spcPct val="0"/>
        </a:spcBef>
        <a:spcAft>
          <a:spcPct val="0"/>
        </a:spcAft>
        <a:defRPr sz="4400">
          <a:solidFill>
            <a:schemeClr val="tx1"/>
          </a:solidFill>
          <a:latin typeface="Calibri" pitchFamily="34" charset="0"/>
        </a:defRPr>
      </a:lvl5pPr>
      <a:lvl6pPr marL="457200" algn="ctr" defTabSz="457200" rtl="0" fontAlgn="base">
        <a:spcBef>
          <a:spcPct val="0"/>
        </a:spcBef>
        <a:spcAft>
          <a:spcPct val="0"/>
        </a:spcAft>
        <a:defRPr sz="4400">
          <a:solidFill>
            <a:schemeClr val="tx1"/>
          </a:solidFill>
          <a:latin typeface="Calibri" pitchFamily="34" charset="0"/>
        </a:defRPr>
      </a:lvl6pPr>
      <a:lvl7pPr marL="914400" algn="ctr" defTabSz="457200" rtl="0" fontAlgn="base">
        <a:spcBef>
          <a:spcPct val="0"/>
        </a:spcBef>
        <a:spcAft>
          <a:spcPct val="0"/>
        </a:spcAft>
        <a:defRPr sz="4400">
          <a:solidFill>
            <a:schemeClr val="tx1"/>
          </a:solidFill>
          <a:latin typeface="Calibri" pitchFamily="34" charset="0"/>
        </a:defRPr>
      </a:lvl7pPr>
      <a:lvl8pPr marL="1371600" algn="ctr" defTabSz="457200" rtl="0" fontAlgn="base">
        <a:spcBef>
          <a:spcPct val="0"/>
        </a:spcBef>
        <a:spcAft>
          <a:spcPct val="0"/>
        </a:spcAft>
        <a:defRPr sz="4400">
          <a:solidFill>
            <a:schemeClr val="tx1"/>
          </a:solidFill>
          <a:latin typeface="Calibri" pitchFamily="34" charset="0"/>
        </a:defRPr>
      </a:lvl8pPr>
      <a:lvl9pPr marL="1828800" algn="ctr" defTabSz="457200" rtl="0" fontAlgn="base">
        <a:spcBef>
          <a:spcPct val="0"/>
        </a:spcBef>
        <a:spcAft>
          <a:spcPct val="0"/>
        </a:spcAft>
        <a:defRPr sz="4400">
          <a:solidFill>
            <a:schemeClr val="tx1"/>
          </a:solidFill>
          <a:latin typeface="Calibri" pitchFamily="34" charset="0"/>
        </a:defRPr>
      </a:lvl9pPr>
    </p:titleStyle>
    <p:bodyStyle>
      <a:lvl1pPr marL="342900" indent="-342900" algn="l" defTabSz="457200"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defTabSz="457200"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defTabSz="457200"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defTabSz="457200"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defTabSz="457200"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it-IT"/>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www.avvocaturastato.it/print/23" TargetMode="Externa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cm.altalex.com/sitecore/shell/Controls/Rich%20Text%20Editor/documents/leggi/2002/07/25/legge-di-semplificazione-1999-delegificazione-e-sburocratizzazione" TargetMode="External"/><Relationship Id="rId4" Type="http://schemas.openxmlformats.org/officeDocument/2006/relationships/hyperlink" Target="http://cm.altalex.com/sitecore/shell/Controls/Rich%20Text%20Editor/documents/leggi/2011/10/13/il-codice-del-processo-amministrativo-in-gazzetta-ufficiale" TargetMode="External"/><Relationship Id="rId1" Type="http://schemas.openxmlformats.org/officeDocument/2006/relationships/slideLayout" Target="../slideLayouts/slideLayout2.xml"/><Relationship Id="rId2" Type="http://schemas.openxmlformats.org/officeDocument/2006/relationships/hyperlink" Target="http://cm.altalex.com/sitecore/shell/Controls/Rich%20Text%20Editor/documents/leggi/2007/08/20/mini-riforma-delle-norme-generali-concernenti-l-azione-amministrativa" TargetMode="Externa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cm.altalex.com/sitecore/shell/Controls/Rich%20Text%20Editor/documents/leggi/2007/08/20/mini-riforma-delle-norme-generali-concernenti-l-azione-amministrativa" TargetMode="External"/><Relationship Id="rId3" Type="http://schemas.openxmlformats.org/officeDocument/2006/relationships/hyperlink" Target="http://cm.altalex.com/sitecore/shell/Controls/Rich%20Text%20Editor/documents/leggi/2013/04/10/trasparenza-della-pa-le-nuove-disposizioni" TargetMode="External"/></Relationships>
</file>

<file path=ppt/slides/_rels/slide25.xml.rels><?xml version="1.0" encoding="UTF-8" standalone="yes"?>
<Relationships xmlns="http://schemas.openxmlformats.org/package/2006/relationships"><Relationship Id="rId3" Type="http://schemas.openxmlformats.org/officeDocument/2006/relationships/hyperlink" Target="http://cm.altalex.com/sitecore/shell/Controls/Rich%20Text%20Editor/documents/leggi/2007/09/21/d-p-r-02-08-2007-n-157" TargetMode="External"/><Relationship Id="rId4" Type="http://schemas.openxmlformats.org/officeDocument/2006/relationships/hyperlink" Target="http://cm.altalex.com/sitecore/shell/Controls/Rich%20Text%20Editor/documents/news/2014/02/26/decreto-del-fare-giustizia-equitalia-e-burocrazia-torna-la-mediazione-obbligatoria" TargetMode="External"/><Relationship Id="rId5" Type="http://schemas.openxmlformats.org/officeDocument/2006/relationships/hyperlink" Target="http://cm.altalex.com/sitecore/shell/Controls/Rich%20Text%20Editor/documents/leggi/2013/10/01/decreto-del-fare-la-legge-di-conversione" TargetMode="External"/><Relationship Id="rId1" Type="http://schemas.openxmlformats.org/officeDocument/2006/relationships/slideLayout" Target="../slideLayouts/slideLayout2.xml"/><Relationship Id="rId2" Type="http://schemas.openxmlformats.org/officeDocument/2006/relationships/hyperlink" Target="http://cm.altalex.com/sitecore/shell/Controls/Rich%20Text%20Editor/documents/leggi/2007/08/20/mini-riforma-delle-norme-generali-concernenti-l-azione-amministrativa" TargetMode="Externa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cm.altalex.com/sitecore/shell/Controls/Rich%20Text%20Editor/documents/leggi/2007/08/20/mini-riforma-delle-norme-generali-concernenti-l-azione-amministrativa" TargetMode="External"/></Relationships>
</file>

<file path=ppt/slides/_rels/slide27.xml.rels><?xml version="1.0" encoding="UTF-8" standalone="yes"?>
<Relationships xmlns="http://schemas.openxmlformats.org/package/2006/relationships"><Relationship Id="rId3" Type="http://schemas.openxmlformats.org/officeDocument/2006/relationships/hyperlink" Target="http://cm.altalex.com/sitecore/shell/Controls/Rich%20Text%20Editor/documents/leggi/2012/10/11/collegato-competitivita-in-gazzetta-la-riforma-del-processo-civile" TargetMode="External"/><Relationship Id="rId4" Type="http://schemas.openxmlformats.org/officeDocument/2006/relationships/hyperlink" Target="http://cm.altalex.com/sitecore/shell/Controls/Rich%20Text%20Editor/documents/leggi/2012/10/11/manovra-correttiva-misure-urgenti-in-materia-di-stabilizzazione-finanziaria" TargetMode="External"/><Relationship Id="rId5" Type="http://schemas.openxmlformats.org/officeDocument/2006/relationships/hyperlink" Target="http://cm.altalex.com/sitecore/shell/Controls/Rich%20Text%20Editor/documents/leggi/2010/10/27/i-segretari-comunali-e-provinciali-tornano-al-ministero-dell-interno" TargetMode="External"/><Relationship Id="rId1" Type="http://schemas.openxmlformats.org/officeDocument/2006/relationships/slideLayout" Target="../slideLayouts/slideLayout2.xml"/><Relationship Id="rId2" Type="http://schemas.openxmlformats.org/officeDocument/2006/relationships/hyperlink" Target="http://cm.altalex.com/sitecore/shell/Controls/Rich%20Text%20Editor/documents/leggi/2007/08/20/mini-riforma-delle-norme-generali-concernenti-l-azione-amministrativa"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685800" y="712788"/>
            <a:ext cx="7772400" cy="2954337"/>
          </a:xfrm>
        </p:spPr>
        <p:txBody>
          <a:bodyPr rtlCol="0">
            <a:normAutofit fontScale="90000"/>
          </a:bodyPr>
          <a:lstStyle/>
          <a:p>
            <a:pPr eaLnBrk="1" fontAlgn="auto" hangingPunct="1">
              <a:spcAft>
                <a:spcPts val="0"/>
              </a:spcAft>
              <a:defRPr/>
            </a:pPr>
            <a:r>
              <a:rPr lang="it-IT" sz="3200" dirty="0" smtClean="0">
                <a:solidFill>
                  <a:srgbClr val="000000"/>
                </a:solidFill>
              </a:rPr>
              <a:t>CORSO DI FORMAZIONE DIRIGENTI SCOLASTICI NEO ASSUNTI CAMPANIA– 25 maggio 2016 Napoli</a:t>
            </a:r>
            <a:br>
              <a:rPr lang="it-IT" sz="3200" dirty="0" smtClean="0">
                <a:solidFill>
                  <a:srgbClr val="000000"/>
                </a:solidFill>
              </a:rPr>
            </a:br>
            <a:r>
              <a:rPr lang="it-IT" sz="3200" dirty="0">
                <a:solidFill>
                  <a:srgbClr val="000000"/>
                </a:solidFill>
              </a:rPr>
              <a:t/>
            </a:r>
            <a:br>
              <a:rPr lang="it-IT" sz="3200" dirty="0">
                <a:solidFill>
                  <a:srgbClr val="000000"/>
                </a:solidFill>
              </a:rPr>
            </a:br>
            <a:r>
              <a:rPr lang="it-IT" sz="3600" b="1" dirty="0" smtClean="0">
                <a:solidFill>
                  <a:srgbClr val="000000"/>
                </a:solidFill>
              </a:rPr>
              <a:t>Diritto di accesso e contenzioso delle istituzioni scolastiche</a:t>
            </a:r>
            <a:endParaRPr lang="it-IT" sz="3600" b="1" dirty="0">
              <a:solidFill>
                <a:srgbClr val="000000"/>
              </a:solidFill>
            </a:endParaRPr>
          </a:p>
        </p:txBody>
      </p:sp>
      <p:sp>
        <p:nvSpPr>
          <p:cNvPr id="3" name="Sottotitolo 2"/>
          <p:cNvSpPr>
            <a:spLocks noGrp="1"/>
          </p:cNvSpPr>
          <p:nvPr>
            <p:ph type="subTitle" idx="1"/>
          </p:nvPr>
        </p:nvSpPr>
        <p:spPr>
          <a:xfrm>
            <a:off x="1371600" y="4327525"/>
            <a:ext cx="6400800" cy="1311275"/>
          </a:xfrm>
        </p:spPr>
        <p:txBody>
          <a:bodyPr rtlCol="0">
            <a:normAutofit fontScale="62500" lnSpcReduction="20000"/>
          </a:bodyPr>
          <a:lstStyle/>
          <a:p>
            <a:pPr eaLnBrk="1" fontAlgn="auto" hangingPunct="1">
              <a:spcAft>
                <a:spcPts val="0"/>
              </a:spcAft>
              <a:buFont typeface="Arial"/>
              <a:buNone/>
              <a:defRPr/>
            </a:pPr>
            <a:r>
              <a:rPr lang="it-IT" sz="2900" b="1" dirty="0" smtClean="0">
                <a:solidFill>
                  <a:schemeClr val="tx2"/>
                </a:solidFill>
              </a:rPr>
              <a:t>Avv. Federico Basilica</a:t>
            </a:r>
            <a:r>
              <a:rPr lang="it-IT" sz="2900" dirty="0" smtClean="0">
                <a:solidFill>
                  <a:schemeClr val="tx2"/>
                </a:solidFill>
              </a:rPr>
              <a:t> </a:t>
            </a:r>
          </a:p>
          <a:p>
            <a:pPr eaLnBrk="1" fontAlgn="auto" hangingPunct="1">
              <a:spcAft>
                <a:spcPts val="0"/>
              </a:spcAft>
              <a:buFont typeface="Arial"/>
              <a:buNone/>
              <a:defRPr/>
            </a:pPr>
            <a:r>
              <a:rPr lang="it-IT" sz="2400" dirty="0" smtClean="0">
                <a:solidFill>
                  <a:schemeClr val="tx2"/>
                </a:solidFill>
              </a:rPr>
              <a:t>Coordinatore scientifico del Corso</a:t>
            </a:r>
          </a:p>
          <a:p>
            <a:pPr eaLnBrk="1" fontAlgn="auto" hangingPunct="1">
              <a:spcAft>
                <a:spcPts val="0"/>
              </a:spcAft>
              <a:buFont typeface="Arial"/>
              <a:buNone/>
              <a:defRPr/>
            </a:pPr>
            <a:r>
              <a:rPr lang="it-IT" sz="2400" dirty="0" smtClean="0">
                <a:solidFill>
                  <a:schemeClr val="tx2"/>
                </a:solidFill>
              </a:rPr>
              <a:t>Avvocato dello Stato – Avvocatura Generale dello Stato</a:t>
            </a:r>
          </a:p>
          <a:p>
            <a:pPr eaLnBrk="1" fontAlgn="auto" hangingPunct="1">
              <a:spcAft>
                <a:spcPts val="0"/>
              </a:spcAft>
              <a:buFont typeface="Arial"/>
              <a:buNone/>
              <a:defRPr/>
            </a:pPr>
            <a:r>
              <a:rPr lang="it-IT" sz="2900" b="1" dirty="0" smtClean="0">
                <a:solidFill>
                  <a:schemeClr val="tx2"/>
                </a:solidFill>
              </a:rPr>
              <a:t>Avv. Carmine Roberto</a:t>
            </a:r>
          </a:p>
          <a:p>
            <a:pPr eaLnBrk="1" fontAlgn="auto" hangingPunct="1">
              <a:spcAft>
                <a:spcPts val="0"/>
              </a:spcAft>
              <a:buFont typeface="Arial"/>
              <a:buNone/>
              <a:defRPr/>
            </a:pPr>
            <a:r>
              <a:rPr lang="it-IT" sz="2400" dirty="0" smtClean="0">
                <a:solidFill>
                  <a:schemeClr val="tx2"/>
                </a:solidFill>
              </a:rPr>
              <a:t>Procuratore dello Stato - Avvocatura distrettuale di Napoli</a:t>
            </a:r>
            <a:endParaRPr lang="it-IT" sz="2400" dirty="0">
              <a:solidFill>
                <a:schemeClr val="tx2"/>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Segnaposto contenuto 2"/>
          <p:cNvSpPr>
            <a:spLocks noGrp="1"/>
          </p:cNvSpPr>
          <p:nvPr>
            <p:ph idx="1"/>
          </p:nvPr>
        </p:nvSpPr>
        <p:spPr>
          <a:xfrm>
            <a:off x="441325" y="366713"/>
            <a:ext cx="8229600" cy="5894387"/>
          </a:xfrm>
        </p:spPr>
        <p:txBody>
          <a:bodyPr/>
          <a:lstStyle/>
          <a:p>
            <a:pPr marL="857250" lvl="1" indent="-457200" eaLnBrk="1" hangingPunct="1">
              <a:buFont typeface="Calibri" pitchFamily="34" charset="0"/>
              <a:buAutoNum type="arabicPeriod" startAt="3"/>
            </a:pPr>
            <a:endParaRPr lang="it-IT" sz="2500" b="1" u="sng" smtClean="0"/>
          </a:p>
          <a:p>
            <a:pPr marL="857250" lvl="1" indent="-457200" eaLnBrk="1" hangingPunct="1">
              <a:buFont typeface="Calibri" pitchFamily="34" charset="0"/>
              <a:buAutoNum type="arabicPeriod" startAt="3"/>
            </a:pPr>
            <a:r>
              <a:rPr lang="it-IT" sz="2500" b="1" u="sng" smtClean="0"/>
              <a:t>Il giudizio civile</a:t>
            </a:r>
          </a:p>
          <a:p>
            <a:pPr lvl="2" eaLnBrk="1" hangingPunct="1">
              <a:buFont typeface="Wingdings" pitchFamily="2" charset="2"/>
              <a:buChar char="Ø"/>
            </a:pPr>
            <a:r>
              <a:rPr lang="it-IT" sz="2500" u="sng" smtClean="0"/>
              <a:t>Giudizio di competenza del Tribunale </a:t>
            </a:r>
            <a:r>
              <a:rPr lang="it-IT" sz="2500" smtClean="0"/>
              <a:t>(per valore superiore a 5.00€)</a:t>
            </a:r>
          </a:p>
          <a:p>
            <a:pPr lvl="2" eaLnBrk="1" hangingPunct="1">
              <a:buFont typeface="Wingdings" pitchFamily="2" charset="2"/>
              <a:buChar char="Ø"/>
            </a:pPr>
            <a:r>
              <a:rPr lang="it-IT" sz="2500" u="sng" smtClean="0"/>
              <a:t>Giudizio di competenza del giudice </a:t>
            </a:r>
            <a:r>
              <a:rPr lang="it-IT" sz="2500" smtClean="0"/>
              <a:t>di pace (per valore inferiore al 5-200€)</a:t>
            </a:r>
          </a:p>
          <a:p>
            <a:pPr lvl="2" eaLnBrk="1" hangingPunct="1">
              <a:buFont typeface="Wingdings" pitchFamily="2" charset="2"/>
              <a:buChar char="Ø"/>
            </a:pPr>
            <a:r>
              <a:rPr lang="it-IT" sz="2500" u="sng" smtClean="0"/>
              <a:t>Eccezioni in merito </a:t>
            </a:r>
            <a:r>
              <a:rPr lang="it-IT" sz="2500" smtClean="0"/>
              <a:t>(difetto di legittimazione passiva dell’istituto scolastico, prescrizione, concorso di colpa del danneggiato; istanza di chiamata in causa del terzo ex art. 269 cpc)</a:t>
            </a:r>
          </a:p>
          <a:p>
            <a:pPr lvl="2" eaLnBrk="1" hangingPunct="1">
              <a:buFont typeface="Wingdings" pitchFamily="2" charset="2"/>
              <a:buChar char="Ø"/>
            </a:pPr>
            <a:r>
              <a:rPr lang="it-IT" sz="2500" u="sng" smtClean="0"/>
              <a:t>La fase istruttoria </a:t>
            </a:r>
            <a:r>
              <a:rPr lang="it-IT" sz="2500" smtClean="0"/>
              <a:t>(interrogatorio formale, prova per testi, ordine di esibizione ala p.a. ex art. 210 cpc, consulenza tecnica di ufficio)</a:t>
            </a:r>
          </a:p>
        </p:txBody>
      </p:sp>
      <p:sp>
        <p:nvSpPr>
          <p:cNvPr id="23554" name="CasellaDiTesto 3"/>
          <p:cNvSpPr txBox="1">
            <a:spLocks noChangeArrowheads="1"/>
          </p:cNvSpPr>
          <p:nvPr/>
        </p:nvSpPr>
        <p:spPr bwMode="auto">
          <a:xfrm>
            <a:off x="6415088" y="6138863"/>
            <a:ext cx="2271712" cy="369887"/>
          </a:xfrm>
          <a:prstGeom prst="rect">
            <a:avLst/>
          </a:prstGeom>
          <a:noFill/>
          <a:ln w="9525">
            <a:noFill/>
            <a:miter lim="800000"/>
            <a:headEnd/>
            <a:tailEnd/>
          </a:ln>
        </p:spPr>
        <p:txBody>
          <a:bodyPr>
            <a:spAutoFit/>
          </a:bodyPr>
          <a:lstStyle/>
          <a:p>
            <a:r>
              <a:rPr lang="it-IT">
                <a:solidFill>
                  <a:srgbClr val="1F497D"/>
                </a:solidFill>
                <a:latin typeface="Calibri" pitchFamily="34" charset="0"/>
              </a:rPr>
              <a:t>Avv. Carmine Roberto</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Segnaposto contenuto 2"/>
          <p:cNvSpPr>
            <a:spLocks noGrp="1"/>
          </p:cNvSpPr>
          <p:nvPr>
            <p:ph idx="1"/>
          </p:nvPr>
        </p:nvSpPr>
        <p:spPr>
          <a:xfrm>
            <a:off x="457200" y="412750"/>
            <a:ext cx="8229600" cy="5845175"/>
          </a:xfrm>
        </p:spPr>
        <p:txBody>
          <a:bodyPr/>
          <a:lstStyle/>
          <a:p>
            <a:pPr marL="857250" lvl="1" indent="-457200" eaLnBrk="1" hangingPunct="1">
              <a:buFont typeface="Calibri" pitchFamily="34" charset="0"/>
              <a:buAutoNum type="arabicPeriod" startAt="4"/>
            </a:pPr>
            <a:r>
              <a:rPr lang="it-IT" sz="2500" b="1" u="sng" smtClean="0"/>
              <a:t>La Scuola davanti al giudice civile.</a:t>
            </a:r>
          </a:p>
          <a:p>
            <a:pPr marL="0" indent="0" eaLnBrk="1" hangingPunct="1">
              <a:buFont typeface="Arial" charset="0"/>
              <a:buNone/>
            </a:pPr>
            <a:r>
              <a:rPr lang="it-IT" sz="2500" smtClean="0"/>
              <a:t>		</a:t>
            </a:r>
            <a:r>
              <a:rPr lang="it-IT" sz="2500" b="1" smtClean="0"/>
              <a:t>4.1. </a:t>
            </a:r>
            <a:r>
              <a:rPr lang="it-IT" sz="2500" u="sng" smtClean="0"/>
              <a:t>Eccezioni processuali </a:t>
            </a:r>
            <a:r>
              <a:rPr lang="it-IT" sz="2500" smtClean="0"/>
              <a:t>(l’eventuale nullità della 			notifica, 	il foro erariale, l’incompetenza territoriale, 		la nullità della 	citazione)</a:t>
            </a:r>
          </a:p>
          <a:p>
            <a:pPr marL="0" indent="0" eaLnBrk="1" hangingPunct="1">
              <a:buFont typeface="Arial" charset="0"/>
              <a:buNone/>
            </a:pPr>
            <a:r>
              <a:rPr lang="it-IT" sz="2500" smtClean="0"/>
              <a:t>	</a:t>
            </a:r>
          </a:p>
          <a:p>
            <a:pPr marL="857250" lvl="1" indent="-457200" eaLnBrk="1" hangingPunct="1">
              <a:buFont typeface="Calibri" pitchFamily="34" charset="0"/>
              <a:buAutoNum type="arabicPeriod" startAt="5"/>
            </a:pPr>
            <a:r>
              <a:rPr lang="it-IT" sz="2500" b="1" u="sng" smtClean="0"/>
              <a:t>Il giudizio innanzi al giudice del lavoro </a:t>
            </a:r>
          </a:p>
          <a:p>
            <a:pPr marL="0" indent="0" eaLnBrk="1" hangingPunct="1">
              <a:buFont typeface="Arial" charset="0"/>
              <a:buNone/>
            </a:pPr>
            <a:r>
              <a:rPr lang="it-IT" sz="2500" smtClean="0"/>
              <a:t>		</a:t>
            </a:r>
            <a:r>
              <a:rPr lang="it-IT" sz="2500" b="1" smtClean="0"/>
              <a:t>5.2.</a:t>
            </a:r>
            <a:r>
              <a:rPr lang="it-IT" sz="2500" smtClean="0"/>
              <a:t> L’autodifesa ex art. 417 bis dell’amministrazione</a:t>
            </a:r>
          </a:p>
          <a:p>
            <a:pPr marL="0" indent="0" eaLnBrk="1" hangingPunct="1">
              <a:buFont typeface="Arial" charset="0"/>
              <a:buNone/>
            </a:pPr>
            <a:r>
              <a:rPr lang="it-IT" sz="2500" smtClean="0"/>
              <a:t>		</a:t>
            </a:r>
            <a:r>
              <a:rPr lang="it-IT" sz="2500" b="1" smtClean="0"/>
              <a:t>5.3.</a:t>
            </a:r>
            <a:r>
              <a:rPr lang="it-IT" sz="2500" smtClean="0"/>
              <a:t> Istruzioni per la redazione della memoria difensiva</a:t>
            </a:r>
          </a:p>
          <a:p>
            <a:pPr marL="0" indent="0" eaLnBrk="1" hangingPunct="1">
              <a:buFont typeface="Arial" charset="0"/>
              <a:buNone/>
            </a:pPr>
            <a:r>
              <a:rPr lang="it-IT" sz="2500" smtClean="0"/>
              <a:t>		</a:t>
            </a:r>
            <a:r>
              <a:rPr lang="it-IT" sz="2500" b="1" smtClean="0"/>
              <a:t>5.4. </a:t>
            </a:r>
            <a:r>
              <a:rPr lang="it-IT" sz="2500" smtClean="0"/>
              <a:t>La fase istruttoria : differenze tra l’istruttoria civile 			 e l’istruttoria innanzi al giudice del lavoro</a:t>
            </a:r>
          </a:p>
          <a:p>
            <a:pPr marL="0" indent="0" eaLnBrk="1" hangingPunct="1">
              <a:buFont typeface="Arial" charset="0"/>
              <a:buNone/>
            </a:pPr>
            <a:r>
              <a:rPr lang="it-IT" sz="2500" smtClean="0"/>
              <a:t>		</a:t>
            </a:r>
            <a:r>
              <a:rPr lang="it-IT" sz="2500" b="1" smtClean="0"/>
              <a:t>5.5.</a:t>
            </a:r>
            <a:r>
              <a:rPr lang="it-IT" sz="2500" smtClean="0"/>
              <a:t> Il mobbing (elementi costitutivi; tipologie; il 					  mobbing nella P.A.; peculiarità relative alle scuole)</a:t>
            </a:r>
          </a:p>
          <a:p>
            <a:pPr marL="0" indent="0" eaLnBrk="1" hangingPunct="1">
              <a:buFont typeface="Arial" charset="0"/>
              <a:buNone/>
            </a:pPr>
            <a:endParaRPr lang="it-IT" sz="2500" b="1" smtClean="0"/>
          </a:p>
          <a:p>
            <a:pPr marL="0" indent="0" eaLnBrk="1" hangingPunct="1">
              <a:buFont typeface="Arial" charset="0"/>
              <a:buNone/>
            </a:pPr>
            <a:endParaRPr lang="it-IT" sz="2500" b="1" smtClean="0"/>
          </a:p>
          <a:p>
            <a:pPr marL="0" indent="0" eaLnBrk="1" hangingPunct="1">
              <a:buFont typeface="Arial" charset="0"/>
              <a:buNone/>
            </a:pPr>
            <a:endParaRPr lang="it-IT" sz="2500" b="1" smtClean="0"/>
          </a:p>
          <a:p>
            <a:pPr marL="0" indent="0" eaLnBrk="1" hangingPunct="1">
              <a:buFont typeface="Arial" charset="0"/>
              <a:buNone/>
            </a:pPr>
            <a:endParaRPr lang="it-IT" smtClean="0"/>
          </a:p>
        </p:txBody>
      </p:sp>
      <p:sp>
        <p:nvSpPr>
          <p:cNvPr id="24578" name="CasellaDiTesto 3"/>
          <p:cNvSpPr txBox="1">
            <a:spLocks noChangeArrowheads="1"/>
          </p:cNvSpPr>
          <p:nvPr/>
        </p:nvSpPr>
        <p:spPr bwMode="auto">
          <a:xfrm>
            <a:off x="6415088" y="6138863"/>
            <a:ext cx="2271712" cy="369887"/>
          </a:xfrm>
          <a:prstGeom prst="rect">
            <a:avLst/>
          </a:prstGeom>
          <a:noFill/>
          <a:ln w="9525">
            <a:noFill/>
            <a:miter lim="800000"/>
            <a:headEnd/>
            <a:tailEnd/>
          </a:ln>
        </p:spPr>
        <p:txBody>
          <a:bodyPr>
            <a:spAutoFit/>
          </a:bodyPr>
          <a:lstStyle/>
          <a:p>
            <a:r>
              <a:rPr lang="it-IT">
                <a:solidFill>
                  <a:srgbClr val="1F497D"/>
                </a:solidFill>
                <a:latin typeface="Calibri" pitchFamily="34" charset="0"/>
              </a:rPr>
              <a:t>Avv. Carmine Roberto</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2"/>
          <p:cNvSpPr>
            <a:spLocks noGrp="1"/>
          </p:cNvSpPr>
          <p:nvPr>
            <p:ph type="title"/>
          </p:nvPr>
        </p:nvSpPr>
        <p:spPr/>
        <p:txBody>
          <a:bodyPr/>
          <a:lstStyle/>
          <a:p>
            <a:r>
              <a:rPr lang="it-IT" sz="1400" b="1" smtClean="0"/>
              <a:t>Regio Decreto 30 ottobre 1933, n. 1611</a:t>
            </a:r>
            <a:r>
              <a:rPr lang="it-IT" sz="4000" b="1" smtClean="0">
                <a:hlinkClick r:id="rId2" tooltip="Mostra una versione stampabile di questa pagina."/>
              </a:rPr>
              <a:t> </a:t>
            </a:r>
            <a:r>
              <a:rPr lang="it-IT" sz="4000" smtClean="0"/>
              <a:t> </a:t>
            </a:r>
            <a:br>
              <a:rPr lang="it-IT" sz="4000" smtClean="0"/>
            </a:br>
            <a:r>
              <a:rPr lang="it-IT" sz="1400" smtClean="0"/>
              <a:t>Approvazione del T.U. delle leggi e delle norme giuridiche sulla rappresentanza e difesa in giudizio dello Stato e sull'ordinamento dell'Avvocatura dello Stato</a:t>
            </a:r>
          </a:p>
        </p:txBody>
      </p:sp>
      <p:sp>
        <p:nvSpPr>
          <p:cNvPr id="25602" name="Rectangle 3"/>
          <p:cNvSpPr>
            <a:spLocks noGrp="1"/>
          </p:cNvSpPr>
          <p:nvPr>
            <p:ph type="body" idx="1"/>
          </p:nvPr>
        </p:nvSpPr>
        <p:spPr>
          <a:xfrm>
            <a:off x="457200" y="1600200"/>
            <a:ext cx="8229600" cy="4957763"/>
          </a:xfrm>
        </p:spPr>
        <p:txBody>
          <a:bodyPr/>
          <a:lstStyle/>
          <a:p>
            <a:pPr>
              <a:lnSpc>
                <a:spcPct val="80000"/>
              </a:lnSpc>
              <a:buFont typeface="Arial" charset="0"/>
              <a:buNone/>
            </a:pPr>
            <a:endParaRPr lang="it-IT" sz="1200" smtClean="0"/>
          </a:p>
          <a:p>
            <a:pPr>
              <a:lnSpc>
                <a:spcPct val="80000"/>
              </a:lnSpc>
              <a:buFont typeface="Arial" charset="0"/>
              <a:buNone/>
            </a:pPr>
            <a:r>
              <a:rPr lang="it-IT" sz="1400" b="1" smtClean="0"/>
              <a:t>TITOLO I</a:t>
            </a:r>
            <a:endParaRPr lang="it-IT" sz="1400" smtClean="0"/>
          </a:p>
          <a:p>
            <a:pPr>
              <a:lnSpc>
                <a:spcPct val="80000"/>
              </a:lnSpc>
              <a:buFont typeface="Arial" charset="0"/>
              <a:buNone/>
            </a:pPr>
            <a:r>
              <a:rPr lang="it-IT" sz="1400" b="1" smtClean="0"/>
              <a:t>Rappresentanza, citazione in giudizio e foro dello Stato</a:t>
            </a:r>
          </a:p>
          <a:p>
            <a:pPr>
              <a:lnSpc>
                <a:spcPct val="80000"/>
              </a:lnSpc>
              <a:buFont typeface="Arial" charset="0"/>
              <a:buNone/>
            </a:pPr>
            <a:r>
              <a:rPr lang="it-IT" sz="1400" b="1" smtClean="0"/>
              <a:t>Capo I - Rappresentanza e difesa in giudizio dello Stato (3)</a:t>
            </a:r>
            <a:r>
              <a:rPr lang="it-IT" sz="1400" smtClean="0"/>
              <a:t/>
            </a:r>
            <a:br>
              <a:rPr lang="it-IT" sz="1400" smtClean="0"/>
            </a:br>
            <a:endParaRPr lang="it-IT" sz="1400" smtClean="0"/>
          </a:p>
          <a:p>
            <a:pPr>
              <a:lnSpc>
                <a:spcPct val="80000"/>
              </a:lnSpc>
            </a:pPr>
            <a:r>
              <a:rPr lang="it-IT" sz="1400" smtClean="0"/>
              <a:t>Art. 1</a:t>
            </a:r>
          </a:p>
          <a:p>
            <a:pPr>
              <a:lnSpc>
                <a:spcPct val="80000"/>
              </a:lnSpc>
              <a:buFont typeface="Arial" charset="0"/>
              <a:buNone/>
            </a:pPr>
            <a:r>
              <a:rPr lang="it-IT" sz="1400" smtClean="0"/>
              <a:t>	La rappresentanza, il patrocinio e l'assistenza in giudizio delle Amministrazioni dello Stato, anche se organizzate ad ordinamento autonomo, spettano alla Avvocatura dello Stato. Gli avvocati dello Stato, esercitano le loro funzioni innanzi a tutte le giurisdizioni ed in qualunque sede e non hanno bisogno di mandato, neppure nei casi nei quali le norme ordinarie richiedono il mandato speciale, bastando che consti della loro qualità.</a:t>
            </a:r>
            <a:br>
              <a:rPr lang="it-IT" sz="1400" smtClean="0"/>
            </a:br>
            <a:endParaRPr lang="it-IT" sz="1400" smtClean="0"/>
          </a:p>
          <a:p>
            <a:pPr>
              <a:lnSpc>
                <a:spcPct val="80000"/>
              </a:lnSpc>
            </a:pPr>
            <a:r>
              <a:rPr lang="it-IT" sz="1400" smtClean="0"/>
              <a:t>Art. 2</a:t>
            </a:r>
          </a:p>
          <a:p>
            <a:pPr>
              <a:lnSpc>
                <a:spcPct val="80000"/>
              </a:lnSpc>
              <a:buFont typeface="Arial" charset="0"/>
              <a:buNone/>
            </a:pPr>
            <a:r>
              <a:rPr lang="it-IT" sz="1400" smtClean="0"/>
              <a:t>	Per la rappresentanza delle Amministrazioni dello Stato nei giudizi che si svolgono fuori della sede degli uffici dell'Avvocatura dello Stato, questa ha facoltà di delegare funzionari dell'Amministrazione interessata, esclusi i magistrati dell'Ordine giudiziario, ed in casi eccezionali anche procuratori legali, esercenti nel circondario dove si svolge il giudizio. L'Avvocatura dello Stato ha facoltà di conferire - in relazione a particolari, accertate esigenze - la delega di cui al primo comma del presente articolo a procuratori legali per quanto concerne lo svolgimento di incombenze di rappresentanza nei giudizi, civili e amministrativi che si svolgono nelle sedi degli uffici dell'Avvocatura generale dello Stato o delle avvocature distrettuali, relativi a materie riguardanti enti soppressi </a:t>
            </a:r>
            <a:r>
              <a:rPr lang="it-IT" sz="1400" b="1" smtClean="0"/>
              <a:t>(3/a)</a:t>
            </a:r>
            <a:r>
              <a:rPr lang="it-IT" sz="1400" smtClean="0"/>
              <a:t>.</a:t>
            </a:r>
            <a:br>
              <a:rPr lang="it-IT" sz="1400" smtClean="0"/>
            </a:br>
            <a:endParaRPr lang="it-IT" sz="1400" smtClean="0"/>
          </a:p>
          <a:p>
            <a:pPr>
              <a:lnSpc>
                <a:spcPct val="80000"/>
              </a:lnSpc>
            </a:pPr>
            <a:r>
              <a:rPr lang="it-IT" sz="1400" smtClean="0"/>
              <a:t>Art. 3</a:t>
            </a:r>
          </a:p>
          <a:p>
            <a:pPr>
              <a:lnSpc>
                <a:spcPct val="80000"/>
              </a:lnSpc>
              <a:buFont typeface="Arial" charset="0"/>
              <a:buNone/>
            </a:pPr>
            <a:r>
              <a:rPr lang="it-IT" sz="1400" smtClean="0"/>
              <a:t>	Innanzi alle Preture ed agli Uffici di conciliazione le Amministrazioni dello Stato possono, intesa l'Avvocatura dello Stato, essere rappresentate dai propri funzionari che siano per tali riconosciuti.</a:t>
            </a:r>
            <a:br>
              <a:rPr lang="it-IT" sz="1400" smtClean="0"/>
            </a:br>
            <a:r>
              <a:rPr lang="it-IT" sz="900" smtClean="0"/>
              <a:t/>
            </a:r>
            <a:br>
              <a:rPr lang="it-IT" sz="900" smtClean="0"/>
            </a:br>
            <a:endParaRPr lang="it-IT" sz="900" smtClean="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5"/>
          <p:cNvSpPr>
            <a:spLocks noGrp="1"/>
          </p:cNvSpPr>
          <p:nvPr>
            <p:ph type="body" idx="1"/>
          </p:nvPr>
        </p:nvSpPr>
        <p:spPr>
          <a:xfrm>
            <a:off x="457200" y="442913"/>
            <a:ext cx="8229600" cy="6157912"/>
          </a:xfrm>
        </p:spPr>
        <p:txBody>
          <a:bodyPr/>
          <a:lstStyle/>
          <a:p>
            <a:pPr>
              <a:lnSpc>
                <a:spcPct val="80000"/>
              </a:lnSpc>
            </a:pPr>
            <a:r>
              <a:rPr lang="it-IT" sz="1800" b="1" smtClean="0"/>
              <a:t>Capo II - Foro dello Stato</a:t>
            </a:r>
            <a:endParaRPr lang="it-IT" sz="1800" smtClean="0"/>
          </a:p>
          <a:p>
            <a:pPr>
              <a:lnSpc>
                <a:spcPct val="80000"/>
              </a:lnSpc>
            </a:pPr>
            <a:r>
              <a:rPr lang="it-IT" sz="1800" smtClean="0"/>
              <a:t>Art. 6</a:t>
            </a:r>
          </a:p>
          <a:p>
            <a:pPr>
              <a:lnSpc>
                <a:spcPct val="80000"/>
              </a:lnSpc>
              <a:buFont typeface="Arial" charset="0"/>
              <a:buNone/>
            </a:pPr>
            <a:r>
              <a:rPr lang="it-IT" sz="1800" smtClean="0"/>
              <a:t>	Salva la disposizione dell'articolo seguente, la competenza per cause nelle quali è parte una Amministrazione dello Stato, anche nel caso di più convenuti ai sensi dell'art. 98 del codice di procedura civile </a:t>
            </a:r>
            <a:r>
              <a:rPr lang="it-IT" sz="1800" b="1" smtClean="0"/>
              <a:t>(5)</a:t>
            </a:r>
            <a:r>
              <a:rPr lang="it-IT" sz="1800" smtClean="0"/>
              <a:t>, spetta al Tribunale o alla Corte di appello del luogo dove ha sede l'ufficio dell'Avvocatura dello Stato nel cui distretto si trova il Tribunale o la Corte d'appello che sarebbe competente secondo le norme ordinarie. Quando un'Amministrazione dello Stato è chiamata in garanzia, la cognizione così della causa principale come della azione in garanzia è devoluta, sulla semplice richiesta dell'Amministrazione, con ordinanza del Presidente, all'Autorità giudiziaria competente a norma del comma precedente.</a:t>
            </a:r>
          </a:p>
          <a:p>
            <a:pPr>
              <a:lnSpc>
                <a:spcPct val="80000"/>
              </a:lnSpc>
            </a:pPr>
            <a:r>
              <a:rPr lang="it-IT" sz="1800" smtClean="0"/>
              <a:t>Art. 7</a:t>
            </a:r>
          </a:p>
          <a:p>
            <a:pPr>
              <a:lnSpc>
                <a:spcPct val="80000"/>
              </a:lnSpc>
              <a:buFont typeface="Arial" charset="0"/>
              <a:buNone/>
            </a:pPr>
            <a:r>
              <a:rPr lang="it-IT" sz="1800" smtClean="0"/>
              <a:t>	Le norme ordinarie di competenza rimangono ferme, anche quando sia in causa un'Amministrazione dello Stato, per i giudizi innanzi ai Pretori ed ai Conciliatori, nonché per i giudizi relativi ai procedimenti esecutivi e fallimentari e a quelli di cui agli artt. 873 del codice di commercio e 94 del codice di procedura civile </a:t>
            </a:r>
            <a:r>
              <a:rPr lang="it-IT" sz="1800" b="1" smtClean="0"/>
              <a:t>(6)</a:t>
            </a:r>
            <a:r>
              <a:rPr lang="it-IT" sz="1800" smtClean="0"/>
              <a:t>. Rimangono ferme inoltre nei casi di volontario intervento in causa di una Amministrazione dello Stato e nei giudizi di opposizione di terzo.</a:t>
            </a:r>
            <a:br>
              <a:rPr lang="it-IT" sz="1800" smtClean="0"/>
            </a:br>
            <a:r>
              <a:rPr lang="it-IT" sz="1800" smtClean="0"/>
              <a:t>L'appello dalle sentenze dei Pretori e dalle sentenze dei Tribunali pronunciate nei giudizi suddetti, è proposto rispettivamente innanzi al Tribunale ed alla Corte d'appello del luogo dove ha sede l'Avvocatura dello Stato nel cui distretto le sentenze furono pronunciate </a:t>
            </a:r>
            <a:r>
              <a:rPr lang="it-IT" sz="1800" b="1" smtClean="0"/>
              <a:t>(6/cost)</a:t>
            </a:r>
            <a:r>
              <a:rPr lang="it-IT" sz="1800" smtClean="0"/>
              <a:t>.</a:t>
            </a:r>
          </a:p>
          <a:p>
            <a:pPr>
              <a:lnSpc>
                <a:spcPct val="80000"/>
              </a:lnSpc>
            </a:pPr>
            <a:r>
              <a:rPr lang="it-IT" sz="1800" smtClean="0"/>
              <a:t>Art. 9</a:t>
            </a:r>
          </a:p>
          <a:p>
            <a:pPr>
              <a:lnSpc>
                <a:spcPct val="80000"/>
              </a:lnSpc>
              <a:buFont typeface="Arial" charset="0"/>
              <a:buNone/>
            </a:pPr>
            <a:r>
              <a:rPr lang="it-IT" sz="1800" smtClean="0"/>
              <a:t>	La incompetenza in rapporto agli articoli 6, primo comma, 7, secondo comma, e 8, può essere eccepita in qualunque stato e grado della causa. L'Autorità giudiziaria deve pronunciarla anche di Ufficio.</a:t>
            </a:r>
            <a:br>
              <a:rPr lang="it-IT" sz="1800" smtClean="0"/>
            </a:br>
            <a:endParaRPr lang="it-IT" sz="1800" smtClean="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5"/>
          <p:cNvSpPr>
            <a:spLocks noGrp="1"/>
          </p:cNvSpPr>
          <p:nvPr>
            <p:ph type="body" idx="1"/>
          </p:nvPr>
        </p:nvSpPr>
        <p:spPr>
          <a:xfrm>
            <a:off x="457200" y="314325"/>
            <a:ext cx="8229600" cy="5811838"/>
          </a:xfrm>
        </p:spPr>
        <p:txBody>
          <a:bodyPr/>
          <a:lstStyle/>
          <a:p>
            <a:pPr>
              <a:lnSpc>
                <a:spcPct val="80000"/>
              </a:lnSpc>
            </a:pPr>
            <a:r>
              <a:rPr lang="it-IT" sz="2200" b="1" smtClean="0"/>
              <a:t>Capo III - Citazione in giudizio delle Amministrazioni dello Stato ed altre notificazioni alle stesse</a:t>
            </a:r>
            <a:r>
              <a:rPr lang="it-IT" sz="2200" smtClean="0"/>
              <a:t/>
            </a:r>
            <a:br>
              <a:rPr lang="it-IT" sz="2200" smtClean="0"/>
            </a:br>
            <a:endParaRPr lang="it-IT" sz="2200" smtClean="0"/>
          </a:p>
          <a:p>
            <a:pPr>
              <a:lnSpc>
                <a:spcPct val="80000"/>
              </a:lnSpc>
            </a:pPr>
            <a:r>
              <a:rPr lang="it-IT" sz="2200" smtClean="0"/>
              <a:t>Art. 11</a:t>
            </a:r>
          </a:p>
          <a:p>
            <a:pPr>
              <a:lnSpc>
                <a:spcPct val="80000"/>
              </a:lnSpc>
              <a:buFont typeface="Arial" charset="0"/>
              <a:buNone/>
            </a:pPr>
            <a:r>
              <a:rPr lang="it-IT" sz="2200" smtClean="0"/>
              <a:t>	Tutte le citazioni, i ricorsi e qualsiasi altro atto di opposizione giudiziale, nonché le opposizioni ad ingiunzione e gli atti istitutivi di giudizi che si svolgono innanzi alle giurisdizioni amministrative o speciali, od innanzi agli arbitri, devono essere notificati alle Amministrazioni dello Stato presso l'ufficio dell'Avvocatura dello Stato nel cui distretto ha sede l'Autorità giudiziaria innanzi alla quale è portata la causa, nella persona del Ministro competente </a:t>
            </a:r>
            <a:r>
              <a:rPr lang="it-IT" sz="2200" b="1" smtClean="0"/>
              <a:t>(8)</a:t>
            </a:r>
            <a:r>
              <a:rPr lang="it-IT" sz="2200" smtClean="0"/>
              <a:t> </a:t>
            </a:r>
            <a:r>
              <a:rPr lang="it-IT" sz="2200" b="1" smtClean="0"/>
              <a:t>(8/a)</a:t>
            </a:r>
            <a:r>
              <a:rPr lang="it-IT" sz="2200" smtClean="0"/>
              <a:t>. Ogni altro atto giudiziale e le sentenze devono essere notificati presso l'ufficio dell'Avvocatura dello Stato nel cui distretto ha sede l'Autorità giudiziaria presso cui pende la causa o che ha pronunciato la sentenza. Le notificazioni di cui ai comma precedenti devono essere fatte presso la competente Avvocatura dello Stato a pena di nullità da pronunciarsi anche d'ufficio </a:t>
            </a:r>
            <a:r>
              <a:rPr lang="it-IT" sz="2200" b="1" smtClean="0"/>
              <a:t>(8/b)</a:t>
            </a:r>
            <a:r>
              <a:rPr lang="it-IT" sz="2200" smtClean="0"/>
              <a:t>.</a:t>
            </a:r>
            <a:br>
              <a:rPr lang="it-IT" sz="2200" smtClean="0"/>
            </a:br>
            <a:r>
              <a:rPr lang="it-IT" sz="1800" smtClean="0"/>
              <a:t/>
            </a:r>
            <a:br>
              <a:rPr lang="it-IT" sz="1800" smtClean="0"/>
            </a:br>
            <a:endParaRPr lang="it-IT" sz="1800" smtClean="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3"/>
          <p:cNvSpPr>
            <a:spLocks noGrp="1"/>
          </p:cNvSpPr>
          <p:nvPr>
            <p:ph type="body" idx="1"/>
          </p:nvPr>
        </p:nvSpPr>
        <p:spPr>
          <a:xfrm>
            <a:off x="457200" y="300038"/>
            <a:ext cx="8229600" cy="5826125"/>
          </a:xfrm>
        </p:spPr>
        <p:txBody>
          <a:bodyPr/>
          <a:lstStyle/>
          <a:p>
            <a:r>
              <a:rPr lang="it-IT" smtClean="0"/>
              <a:t>DECRETO-LEGGE 12 settembre 2014, n. 132 </a:t>
            </a:r>
          </a:p>
          <a:p>
            <a:pPr>
              <a:buFont typeface="Arial" charset="0"/>
              <a:buNone/>
            </a:pPr>
            <a:r>
              <a:rPr lang="it-IT" smtClean="0"/>
              <a:t>	Misure urgenti di degiurisdizionalizzazione ed altri interventi per la definizione dell'arretrato in materia di processo civile. (14G00147) </a:t>
            </a:r>
            <a:r>
              <a:rPr lang="it-IT" i="1" smtClean="0"/>
              <a:t>(GU n.212 del 12-9-2014 ) </a:t>
            </a:r>
            <a:r>
              <a:rPr lang="it-IT" smtClean="0"/>
              <a:t>note: Entrata in vigore del provvedimento: 13/9/2014.</a:t>
            </a:r>
            <a:br>
              <a:rPr lang="it-IT" smtClean="0"/>
            </a:br>
            <a:r>
              <a:rPr lang="it-IT" smtClean="0"/>
              <a:t>Decreto-Legge convertito con modificazioni dalla L. 10 novembre 2014, n. 162 (in S.O. n. 84, relativo alla G.U. 10/11/2014, n. 261).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3"/>
          <p:cNvSpPr>
            <a:spLocks noGrp="1"/>
          </p:cNvSpPr>
          <p:nvPr>
            <p:ph type="body" idx="1"/>
          </p:nvPr>
        </p:nvSpPr>
        <p:spPr>
          <a:xfrm>
            <a:off x="457200" y="314325"/>
            <a:ext cx="8229600" cy="6343650"/>
          </a:xfrm>
        </p:spPr>
        <p:txBody>
          <a:bodyPr/>
          <a:lstStyle/>
          <a:p>
            <a:pPr marL="533400" indent="-533400">
              <a:lnSpc>
                <a:spcPct val="90000"/>
              </a:lnSpc>
              <a:buFont typeface="Arial" charset="0"/>
              <a:buNone/>
            </a:pPr>
            <a:r>
              <a:rPr lang="it-IT" sz="1800" smtClean="0"/>
              <a:t> 	Art. 2 Convenzione di negoziazione assistita da ((uno o piu' avvocati)) </a:t>
            </a:r>
          </a:p>
          <a:p>
            <a:pPr marL="533400" indent="-533400">
              <a:lnSpc>
                <a:spcPct val="90000"/>
              </a:lnSpc>
              <a:buFont typeface="Arial" charset="0"/>
              <a:buAutoNum type="arabicPeriod"/>
            </a:pPr>
            <a:r>
              <a:rPr lang="it-IT" sz="1800" smtClean="0"/>
              <a:t>La convenzione di negoziazione assistita da ((uno o piu' avvocati)) e' un accordo mediante il quale le parti convengono di cooperare in buona fede e con lealta' per risolvere in via amichevole la controversia tramite l'assistenza di avvocati iscritti all'albo anche ai sensi dell'articolo 6 del decreto legislativo 2 febbraio 2001, n. 96. ((1-bis. E' fatto obbligo per le amministrazioni pubbliche di cui all'articolo 1, comma 2, del decreto legislativo 30 marzo 2001, n. 165, di affidare la convenzione di negoziazione alla propria avvocatura, ove presente)).</a:t>
            </a:r>
          </a:p>
          <a:p>
            <a:pPr marL="533400" indent="-533400">
              <a:lnSpc>
                <a:spcPct val="90000"/>
              </a:lnSpc>
              <a:buFont typeface="Arial" charset="0"/>
              <a:buAutoNum type="arabicPeriod"/>
            </a:pPr>
            <a:r>
              <a:rPr lang="it-IT" sz="1800" smtClean="0"/>
              <a:t>La convenzione di negoziazione deve precisare: a) il termine concordato dalle parti per l'espletamento della procedura, in ogni caso non inferiore a un mese ((e non superiore a tre mesi, prorogabile per ulteriori trenta giorni su accordo tra le parti)); b) l'oggetto della controversia, che non deve riguardare diritti indisponibili ((o vertere in materia di lavoro)). </a:t>
            </a:r>
          </a:p>
          <a:p>
            <a:pPr marL="533400" indent="-533400">
              <a:lnSpc>
                <a:spcPct val="90000"/>
              </a:lnSpc>
              <a:buFont typeface="Arial" charset="0"/>
              <a:buAutoNum type="arabicPeriod"/>
            </a:pPr>
            <a:r>
              <a:rPr lang="it-IT" sz="1800" smtClean="0"/>
              <a:t>La convenzione e' conclusa per un periodo di tempo determinato dalle parti, fermo restando il termine di cui al comma 2, lettera a). </a:t>
            </a:r>
          </a:p>
          <a:p>
            <a:pPr marL="533400" indent="-533400">
              <a:lnSpc>
                <a:spcPct val="90000"/>
              </a:lnSpc>
              <a:buFont typeface="Arial" charset="0"/>
              <a:buAutoNum type="arabicPeriod"/>
            </a:pPr>
            <a:r>
              <a:rPr lang="it-IT" sz="1800" smtClean="0"/>
              <a:t>La convenzione di negoziazione e' redatta, a pena di nullita', in forma scritta. </a:t>
            </a:r>
          </a:p>
          <a:p>
            <a:pPr marL="533400" indent="-533400">
              <a:lnSpc>
                <a:spcPct val="90000"/>
              </a:lnSpc>
              <a:buFont typeface="Arial" charset="0"/>
              <a:buAutoNum type="arabicPeriod"/>
            </a:pPr>
            <a:r>
              <a:rPr lang="it-IT" sz="1800" smtClean="0"/>
              <a:t>La convenzione e' conclusa con l'assistenza di ((uno o piu' avvocati)). </a:t>
            </a:r>
          </a:p>
          <a:p>
            <a:pPr marL="533400" indent="-533400">
              <a:lnSpc>
                <a:spcPct val="90000"/>
              </a:lnSpc>
              <a:buFont typeface="Arial" charset="0"/>
              <a:buAutoNum type="arabicPeriod"/>
            </a:pPr>
            <a:r>
              <a:rPr lang="it-IT" sz="1800" smtClean="0"/>
              <a:t>Gli avvocati certificano l'autografia delle sottoscrizioni apposte alla convenzione sotto la propria responsabilita' professionale. </a:t>
            </a:r>
          </a:p>
          <a:p>
            <a:pPr marL="533400" indent="-533400">
              <a:lnSpc>
                <a:spcPct val="90000"/>
              </a:lnSpc>
              <a:buFont typeface="Arial" charset="0"/>
              <a:buAutoNum type="arabicPeriod"/>
            </a:pPr>
            <a:r>
              <a:rPr lang="it-IT" sz="1800" smtClean="0"/>
              <a:t>E' dovere deontologico degli avvocati informare il cliente all'atto del conferimento dell'incarico della possibilita' di ricorrere alla convenzione di negoziazione assistita. </a:t>
            </a:r>
          </a:p>
          <a:p>
            <a:pPr marL="533400" indent="-533400">
              <a:lnSpc>
                <a:spcPct val="90000"/>
              </a:lnSpc>
              <a:buFont typeface="Arial" charset="0"/>
              <a:buAutoNum type="arabicPeriod"/>
            </a:pPr>
            <a:endParaRPr lang="it-IT" sz="1800" smtClean="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3"/>
          <p:cNvSpPr>
            <a:spLocks noGrp="1"/>
          </p:cNvSpPr>
          <p:nvPr>
            <p:ph type="body" idx="1"/>
          </p:nvPr>
        </p:nvSpPr>
        <p:spPr>
          <a:xfrm>
            <a:off x="457200" y="285750"/>
            <a:ext cx="8229600" cy="5840413"/>
          </a:xfrm>
        </p:spPr>
        <p:txBody>
          <a:bodyPr/>
          <a:lstStyle/>
          <a:p>
            <a:pPr>
              <a:lnSpc>
                <a:spcPct val="80000"/>
              </a:lnSpc>
            </a:pPr>
            <a:r>
              <a:rPr lang="it-IT" sz="1400" smtClean="0"/>
              <a:t>Art. 3 Improcedibilita' 1. Chi intende esercitare in giudizio un'azione relativa a una controversia in materia di risarcimento del danno da circolazione di veicoli e natanti deve, tramite il suo avvocato, invitare l'altra parte a stipulare una convenzione di negoziazione assistita. Allo stesso modo deve procedere, fuori dei casi previsti dal periodo precedente e dall'articolo 5, comma 1-bis, del decreto legislativo 4 marzo 2010 n. 28, chi intende proporre in giudizio una domanda di pagamento a qualsiasi titolo di somme non eccedenti cinquantamila euro. L'esperimento del procedimento di negoziazione assistita e' condizione di procedibilita' della domanda giudiziale. L'improcedibilita' deve essere eccepita dal convenuto, a pena di decadenza, o rilevata d'ufficio dal giudice, non oltre la prima udienza. Il giudice quando rileva che la negoziazione assistita e' gia' iniziata, ma non si e' conclusa, fissa la successiva udienza dopo la scadenza del termine di cui all'articolo 2 comma 3. Allo stesso modo provvede quando la negoziazione non e' stata esperita, assegnando contestualmente alle parti il termine di quindici giorni per la comunicazione dell'invito. Il presente comma non si applica alle controversie concernenti obbligazioni contrattuali derivanti da contratti conclusi tra professionisti e consumatori. 2. Quando l'esperimento del procedimento di negoziazione assistita e' condizione di procedibilita' della domanda giudiziale la condizione si considera avverata se l'invito non e' seguito da adesione o e' seguito da rifiuto entro trenta giorni dalla sua ricezione ovvero quando e' decorso il periodo di tempo di cui all'articolo 2, comma 2, lettera a). 3. La disposizione di cui al comma 1 non si applica: a) nei procedimenti per ingiunzione, inclusa l'opposizione; b) nei procedimenti di consulenza tecnica preventiva ai fini della composizione della lite, di cui all'articolo 696-bis del codice di procedura civile; c) nei procedimenti di opposizione o incidentali di cognizione relativi all'esecuzione forzata; d) nei procedimenti in camera di consiglio; e) nell'azione civile esercitata nel processo penale. 4. L'esperimento del procedimento di negoziazione assistita nei casi di cui al comma 1 non preclude la concessione di provvedimenti urgenti e cautelari, ne' la trascrizione della domanda giudiziale. 5. Restano ferme le disposizioni che prevedono speciali procedimenti obbligatori di conciliazione e mediazione, comunque denominati. ((Il termine di cui ai commi 1 e 2, per materie soggette ad altri termini di procedibilita', decorre unitamente ai medesimi)). 6. Quando il procedimento di negoziazione assistita e' condizione di procedibilita' della domanda, all'avvocato non e' dovuto compenso dalla parte che si trova nelle condizioni per l'ammissione al patrocinio a spese dello Stato, ai sensi dell'articolo 76 (L) del testo unico delle disposizioni legislative e regolamentari in materia di spese di giustizia, di cui al decreto del Presidente della Repubblica 30 maggio 2002, n. 115 e successive modificazioni. A tale fine la parte e' tenuta a depositare all'avvocato apposita dichiarazione sostitutiva dell'atto di notorieta', la cui sottoscrizione puo' essere autenticata dal medesimo avvocato, nonche' a produrre, se l'avvocato lo richiede, la documentazione necessaria a comprovare la veridicita' di quanto dichiarato. 7. La disposizione di cui al comma 1 non si applica quando la parte puo' stare in giudizio personalmente. 8. Le disposizioni di cui al presente articolo acquistano efficacia decorsi novanta giorni dall'entrata in vigore della legge di conversione del presente decreto.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3"/>
          <p:cNvSpPr>
            <a:spLocks noGrp="1"/>
          </p:cNvSpPr>
          <p:nvPr>
            <p:ph type="body" idx="1"/>
          </p:nvPr>
        </p:nvSpPr>
        <p:spPr>
          <a:xfrm>
            <a:off x="457200" y="242888"/>
            <a:ext cx="8229600" cy="6357937"/>
          </a:xfrm>
        </p:spPr>
        <p:txBody>
          <a:bodyPr/>
          <a:lstStyle/>
          <a:p>
            <a:pPr marL="533400" indent="-533400">
              <a:lnSpc>
                <a:spcPct val="90000"/>
              </a:lnSpc>
              <a:buFont typeface="Arial" charset="0"/>
              <a:buNone/>
            </a:pPr>
            <a:r>
              <a:rPr lang="it-IT" dirty="0" smtClean="0"/>
              <a:t>	</a:t>
            </a:r>
            <a:r>
              <a:rPr lang="it-IT" sz="2800" dirty="0" smtClean="0"/>
              <a:t>Art. 4 Non accettazione dell'invito e mancato accordo </a:t>
            </a:r>
          </a:p>
          <a:p>
            <a:pPr marL="533400" indent="-533400">
              <a:lnSpc>
                <a:spcPct val="90000"/>
              </a:lnSpc>
              <a:buFont typeface="Arial" charset="0"/>
              <a:buAutoNum type="arabicPeriod"/>
            </a:pPr>
            <a:r>
              <a:rPr lang="it-IT" sz="2800" dirty="0" smtClean="0"/>
              <a:t>L'invito a stipulare la convenzione deve indicare l'oggetto della controversia e contenere l'avvertimento che la mancata risposta all'invito entro trenta giorni dalla ricezione o il suo rifiuto </a:t>
            </a:r>
            <a:r>
              <a:rPr lang="it-IT" sz="2800" dirty="0" err="1" smtClean="0"/>
              <a:t>puo'</a:t>
            </a:r>
            <a:r>
              <a:rPr lang="it-IT" sz="2800" dirty="0" smtClean="0"/>
              <a:t> essere valutato dal giudice ai fini delle spese del giudizio e di quanto previsto dagli articoli 96 e 642, primo comma, del codice di procedura civile. </a:t>
            </a:r>
          </a:p>
          <a:p>
            <a:pPr marL="533400" indent="-533400">
              <a:lnSpc>
                <a:spcPct val="90000"/>
              </a:lnSpc>
              <a:buFont typeface="Arial" charset="0"/>
              <a:buAutoNum type="arabicPeriod"/>
            </a:pPr>
            <a:r>
              <a:rPr lang="it-IT" sz="2800" dirty="0" smtClean="0"/>
              <a:t>La certificazione dell'autografia della firma apposta all'invito avviene ad opera dell'avvocato che formula l'invito. </a:t>
            </a:r>
          </a:p>
          <a:p>
            <a:pPr marL="533400" indent="-533400">
              <a:lnSpc>
                <a:spcPct val="90000"/>
              </a:lnSpc>
              <a:buFont typeface="Arial" charset="0"/>
              <a:buAutoNum type="arabicPeriod"/>
            </a:pPr>
            <a:r>
              <a:rPr lang="it-IT" sz="2800" dirty="0" smtClean="0"/>
              <a:t>La dichiarazione di mancato accordo e' certificata dagli avvocati designati. </a:t>
            </a:r>
          </a:p>
          <a:p>
            <a:pPr marL="533400" indent="-533400">
              <a:lnSpc>
                <a:spcPct val="90000"/>
              </a:lnSpc>
              <a:buFont typeface="Arial" charset="0"/>
              <a:buNone/>
            </a:pPr>
            <a:endParaRPr lang="it-IT" sz="2800" dirty="0" smtClean="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4"/>
          <p:cNvSpPr>
            <a:spLocks noGrp="1"/>
          </p:cNvSpPr>
          <p:nvPr>
            <p:ph type="body" idx="1"/>
          </p:nvPr>
        </p:nvSpPr>
        <p:spPr>
          <a:xfrm>
            <a:off x="457200" y="171450"/>
            <a:ext cx="8229600" cy="6343650"/>
          </a:xfrm>
        </p:spPr>
        <p:txBody>
          <a:bodyPr/>
          <a:lstStyle/>
          <a:p>
            <a:pPr marL="457200" indent="-457200">
              <a:lnSpc>
                <a:spcPct val="80000"/>
              </a:lnSpc>
            </a:pPr>
            <a:r>
              <a:rPr lang="it-IT" sz="2000" dirty="0" smtClean="0"/>
              <a:t>Art. 5 </a:t>
            </a:r>
            <a:r>
              <a:rPr lang="it-IT" sz="2000" dirty="0" err="1" smtClean="0"/>
              <a:t>Esecutivita'</a:t>
            </a:r>
            <a:r>
              <a:rPr lang="it-IT" sz="2000" dirty="0" smtClean="0"/>
              <a:t> dell'accordo raggiunto a seguito della convenzione e trascrizione </a:t>
            </a:r>
          </a:p>
          <a:p>
            <a:pPr marL="457200" indent="-457200">
              <a:lnSpc>
                <a:spcPct val="80000"/>
              </a:lnSpc>
              <a:buFont typeface="Arial" charset="0"/>
              <a:buNone/>
            </a:pPr>
            <a:endParaRPr lang="it-IT" sz="2000" dirty="0" smtClean="0"/>
          </a:p>
          <a:p>
            <a:pPr marL="457200" indent="-457200">
              <a:lnSpc>
                <a:spcPct val="80000"/>
              </a:lnSpc>
              <a:buFont typeface="Arial" charset="0"/>
              <a:buAutoNum type="arabicPeriod"/>
            </a:pPr>
            <a:r>
              <a:rPr lang="it-IT" sz="2000" dirty="0" smtClean="0"/>
              <a:t>L'accordo che compone la controversia, sottoscritto dalle parti e dagli avvocati che le assistono, costituisce titolo esecutivo e per l'iscrizione di ipoteca giudiziale. </a:t>
            </a:r>
          </a:p>
          <a:p>
            <a:pPr marL="457200" indent="-457200">
              <a:lnSpc>
                <a:spcPct val="80000"/>
              </a:lnSpc>
              <a:buFont typeface="Arial" charset="0"/>
              <a:buAutoNum type="arabicPeriod"/>
            </a:pPr>
            <a:r>
              <a:rPr lang="it-IT" sz="2000" dirty="0" smtClean="0"/>
              <a:t>Gli avvocati certificano l'autografia delle firme e la </a:t>
            </a:r>
            <a:r>
              <a:rPr lang="it-IT" sz="2000" dirty="0" err="1" smtClean="0"/>
              <a:t>conformita'</a:t>
            </a:r>
            <a:r>
              <a:rPr lang="it-IT" sz="2000" dirty="0" smtClean="0"/>
              <a:t> dell'accordo alle norme imperative e all'ordine pubblico. ((2-bis. L'accordo di cui al comma 1 deve essere integralmente trascritto nel precetto ai sensi dell'articolo 480, secondo comma, del codice di procedura civile)). </a:t>
            </a:r>
          </a:p>
          <a:p>
            <a:pPr marL="457200" indent="-457200">
              <a:lnSpc>
                <a:spcPct val="80000"/>
              </a:lnSpc>
              <a:buFont typeface="Arial" charset="0"/>
              <a:buAutoNum type="arabicPeriod"/>
            </a:pPr>
            <a:r>
              <a:rPr lang="it-IT" sz="2000" dirty="0" smtClean="0"/>
              <a:t>Se con l'accordo le parti concludono uno dei contratti o compiono uno degli atti ((soggetti a trascrizione)), per procedere alla trascrizione dello stesso la sottoscrizione del processo verbale di accordo deve essere autenticata da un pubblico ufficiale a </a:t>
            </a:r>
            <a:r>
              <a:rPr lang="it-IT" sz="2000" dirty="0" err="1" smtClean="0"/>
              <a:t>cio'</a:t>
            </a:r>
            <a:r>
              <a:rPr lang="it-IT" sz="2000" dirty="0" smtClean="0"/>
              <a:t> autorizzato.</a:t>
            </a:r>
          </a:p>
          <a:p>
            <a:pPr marL="457200" indent="-457200">
              <a:lnSpc>
                <a:spcPct val="80000"/>
              </a:lnSpc>
              <a:buFont typeface="Arial" charset="0"/>
              <a:buAutoNum type="arabicPeriod"/>
            </a:pPr>
            <a:r>
              <a:rPr lang="it-IT" sz="2000" dirty="0" smtClean="0"/>
              <a:t> Costituisce illecito deontologico per l'avvocato impugnare un accordo alla cui redazione ha partecipato. ((4-bis. All'articolo 12, comma 1, del decreto legislativo 4 marzo 2010, n. 28, dopo il secondo periodo e' inserito il seguente: "L'accordo di cui al periodo precedente deve essere integralmente trascritto nel precetto ai sensi dell'articolo 480, secondo comma, del codice di procedura civile")).</a:t>
            </a:r>
          </a:p>
          <a:p>
            <a:pPr marL="457200" indent="-457200">
              <a:lnSpc>
                <a:spcPct val="80000"/>
              </a:lnSpc>
              <a:buFont typeface="Arial" charset="0"/>
              <a:buAutoNum type="arabicPeriod"/>
            </a:pPr>
            <a:endParaRPr lang="it-IT" sz="2000" dirty="0" smtClean="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457200" y="401638"/>
            <a:ext cx="8229600" cy="5724525"/>
          </a:xfrm>
        </p:spPr>
        <p:txBody>
          <a:bodyPr rtlCol="0">
            <a:normAutofit/>
          </a:bodyPr>
          <a:lstStyle/>
          <a:p>
            <a:pPr marL="0" indent="0" eaLnBrk="1" fontAlgn="auto" hangingPunct="1">
              <a:spcAft>
                <a:spcPts val="0"/>
              </a:spcAft>
              <a:buFont typeface="Arial"/>
              <a:buNone/>
              <a:defRPr/>
            </a:pPr>
            <a:r>
              <a:rPr lang="it-IT" b="1" u="sng" dirty="0">
                <a:solidFill>
                  <a:srgbClr val="800000"/>
                </a:solidFill>
              </a:rPr>
              <a:t>Diritto di </a:t>
            </a:r>
            <a:r>
              <a:rPr lang="it-IT" b="1" u="sng" dirty="0" smtClean="0">
                <a:solidFill>
                  <a:srgbClr val="800000"/>
                </a:solidFill>
              </a:rPr>
              <a:t>accesso</a:t>
            </a:r>
            <a:r>
              <a:rPr lang="it-IT" b="1" dirty="0" smtClean="0">
                <a:solidFill>
                  <a:srgbClr val="800000"/>
                </a:solidFill>
              </a:rPr>
              <a:t> - programma</a:t>
            </a:r>
            <a:endParaRPr lang="it-IT" dirty="0">
              <a:solidFill>
                <a:srgbClr val="800000"/>
              </a:solidFill>
            </a:endParaRPr>
          </a:p>
          <a:p>
            <a:pPr marL="514350" indent="-514350" eaLnBrk="1" fontAlgn="auto" hangingPunct="1">
              <a:spcAft>
                <a:spcPts val="0"/>
              </a:spcAft>
              <a:buFont typeface="+mj-lt"/>
              <a:buAutoNum type="arabicPeriod"/>
              <a:defRPr/>
            </a:pPr>
            <a:r>
              <a:rPr lang="it-IT" sz="2800" b="1" u="sng" dirty="0"/>
              <a:t>Inquadramento generale (artt. 22 e </a:t>
            </a:r>
            <a:r>
              <a:rPr lang="it-IT" sz="2800" b="1" u="sng" dirty="0" err="1" smtClean="0"/>
              <a:t>ss</a:t>
            </a:r>
            <a:r>
              <a:rPr lang="it-IT" sz="2800" b="1" u="sng" dirty="0" smtClean="0"/>
              <a:t> L.</a:t>
            </a:r>
            <a:r>
              <a:rPr lang="it-IT" sz="2800" b="1" u="sng" dirty="0"/>
              <a:t>241/90)</a:t>
            </a:r>
            <a:endParaRPr lang="it-IT" sz="2800" b="1" dirty="0"/>
          </a:p>
          <a:p>
            <a:pPr marL="914400" lvl="1" indent="-514350" eaLnBrk="1" fontAlgn="auto" hangingPunct="1">
              <a:spcAft>
                <a:spcPts val="0"/>
              </a:spcAft>
              <a:buFont typeface="+mj-lt"/>
              <a:buAutoNum type="alphaLcPeriod"/>
              <a:defRPr/>
            </a:pPr>
            <a:r>
              <a:rPr lang="it-IT" dirty="0" smtClean="0"/>
              <a:t>Natura </a:t>
            </a:r>
            <a:r>
              <a:rPr lang="it-IT" dirty="0"/>
              <a:t>giuridica </a:t>
            </a:r>
            <a:r>
              <a:rPr lang="it-IT" dirty="0" smtClean="0"/>
              <a:t>dell'accesso</a:t>
            </a:r>
          </a:p>
          <a:p>
            <a:pPr marL="914400" lvl="1" indent="-514350" eaLnBrk="1" fontAlgn="auto" hangingPunct="1">
              <a:spcAft>
                <a:spcPts val="0"/>
              </a:spcAft>
              <a:buFont typeface="+mj-lt"/>
              <a:buAutoNum type="alphaLcPeriod"/>
              <a:defRPr/>
            </a:pPr>
            <a:r>
              <a:rPr lang="it-IT" dirty="0" smtClean="0"/>
              <a:t>I </a:t>
            </a:r>
            <a:r>
              <a:rPr lang="it-IT" dirty="0"/>
              <a:t>soggetti legittimati </a:t>
            </a:r>
            <a:r>
              <a:rPr lang="it-IT" dirty="0" smtClean="0"/>
              <a:t>all'accesso</a:t>
            </a:r>
          </a:p>
          <a:p>
            <a:pPr marL="914400" lvl="1" indent="-514350" eaLnBrk="1" fontAlgn="auto" hangingPunct="1">
              <a:spcAft>
                <a:spcPts val="0"/>
              </a:spcAft>
              <a:buFont typeface="+mj-lt"/>
              <a:buAutoNum type="alphaLcPeriod"/>
              <a:defRPr/>
            </a:pPr>
            <a:r>
              <a:rPr lang="it-IT" dirty="0" smtClean="0"/>
              <a:t>I documenti accessibili (questioni in tema di accesso agli atti interni, ai 	promemoria, ai brogliacci e alle videate computer; l’accesso ai pareri legali)</a:t>
            </a:r>
          </a:p>
          <a:p>
            <a:pPr marL="914400" lvl="1" indent="-514350" eaLnBrk="1" fontAlgn="auto" hangingPunct="1">
              <a:spcAft>
                <a:spcPts val="0"/>
              </a:spcAft>
              <a:buFont typeface="+mj-lt"/>
              <a:buAutoNum type="alphaLcPeriod"/>
              <a:defRPr/>
            </a:pPr>
            <a:r>
              <a:rPr lang="it-IT" u="sng" dirty="0" smtClean="0"/>
              <a:t>Le </a:t>
            </a:r>
            <a:r>
              <a:rPr lang="it-IT" u="sng" dirty="0"/>
              <a:t>modalità di accesso</a:t>
            </a:r>
            <a:endParaRPr lang="it-IT" dirty="0"/>
          </a:p>
          <a:p>
            <a:pPr lvl="2" eaLnBrk="1" fontAlgn="auto" hangingPunct="1">
              <a:spcAft>
                <a:spcPts val="0"/>
              </a:spcAft>
              <a:buFont typeface="Arial"/>
              <a:buChar char="•"/>
              <a:defRPr/>
            </a:pPr>
            <a:r>
              <a:rPr lang="it-IT" sz="2800" dirty="0"/>
              <a:t>L</a:t>
            </a:r>
            <a:r>
              <a:rPr lang="it-IT" sz="2800" dirty="0" smtClean="0"/>
              <a:t>'accesso </a:t>
            </a:r>
            <a:r>
              <a:rPr lang="it-IT" sz="2800" dirty="0"/>
              <a:t>informale</a:t>
            </a:r>
          </a:p>
          <a:p>
            <a:pPr lvl="2" eaLnBrk="1" fontAlgn="auto" hangingPunct="1">
              <a:spcAft>
                <a:spcPts val="0"/>
              </a:spcAft>
              <a:buFont typeface="Arial"/>
              <a:buChar char="•"/>
              <a:defRPr/>
            </a:pPr>
            <a:r>
              <a:rPr lang="it-IT" sz="2800" dirty="0" smtClean="0"/>
              <a:t>L'accesso </a:t>
            </a:r>
            <a:r>
              <a:rPr lang="it-IT" sz="2800" dirty="0"/>
              <a:t>formale</a:t>
            </a:r>
          </a:p>
          <a:p>
            <a:pPr marL="0" indent="0" eaLnBrk="1" fontAlgn="auto" hangingPunct="1">
              <a:spcAft>
                <a:spcPts val="0"/>
              </a:spcAft>
              <a:buFont typeface="Arial"/>
              <a:buNone/>
              <a:defRPr/>
            </a:pPr>
            <a:endParaRPr lang="it-IT" dirty="0"/>
          </a:p>
          <a:p>
            <a:pPr marL="0" indent="0" eaLnBrk="1" fontAlgn="auto" hangingPunct="1">
              <a:spcAft>
                <a:spcPts val="0"/>
              </a:spcAft>
              <a:buFont typeface="Arial"/>
              <a:buNone/>
              <a:defRPr/>
            </a:pPr>
            <a:endParaRPr lang="is-IS" dirty="0" smtClean="0">
              <a:solidFill>
                <a:srgbClr val="000000"/>
              </a:solidFill>
            </a:endParaRPr>
          </a:p>
        </p:txBody>
      </p:sp>
      <p:sp>
        <p:nvSpPr>
          <p:cNvPr id="14338" name="CasellaDiTesto 3"/>
          <p:cNvSpPr txBox="1">
            <a:spLocks noChangeArrowheads="1"/>
          </p:cNvSpPr>
          <p:nvPr/>
        </p:nvSpPr>
        <p:spPr bwMode="auto">
          <a:xfrm>
            <a:off x="6415088" y="6138863"/>
            <a:ext cx="2271712" cy="369887"/>
          </a:xfrm>
          <a:prstGeom prst="rect">
            <a:avLst/>
          </a:prstGeom>
          <a:noFill/>
          <a:ln w="9525">
            <a:noFill/>
            <a:miter lim="800000"/>
            <a:headEnd/>
            <a:tailEnd/>
          </a:ln>
        </p:spPr>
        <p:txBody>
          <a:bodyPr>
            <a:spAutoFit/>
          </a:bodyPr>
          <a:lstStyle/>
          <a:p>
            <a:r>
              <a:rPr lang="it-IT">
                <a:solidFill>
                  <a:srgbClr val="1F497D"/>
                </a:solidFill>
                <a:latin typeface="Calibri" pitchFamily="34" charset="0"/>
              </a:rPr>
              <a:t>Avv. Carmine Roberto</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Legge n. 241/1990</a:t>
            </a:r>
            <a:endParaRPr lang="it-IT" dirty="0"/>
          </a:p>
        </p:txBody>
      </p:sp>
      <p:sp>
        <p:nvSpPr>
          <p:cNvPr id="3" name="Segnaposto contenuto 2"/>
          <p:cNvSpPr>
            <a:spLocks noGrp="1"/>
          </p:cNvSpPr>
          <p:nvPr>
            <p:ph idx="1"/>
          </p:nvPr>
        </p:nvSpPr>
        <p:spPr>
          <a:xfrm>
            <a:off x="457200" y="1417638"/>
            <a:ext cx="8446957" cy="5193024"/>
          </a:xfrm>
        </p:spPr>
        <p:txBody>
          <a:bodyPr>
            <a:noAutofit/>
          </a:bodyPr>
          <a:lstStyle/>
          <a:p>
            <a:r>
              <a:rPr lang="it-IT" sz="1250" dirty="0" smtClean="0"/>
              <a:t>Art. 22 (Definizioni e principi in materia di accesso)</a:t>
            </a:r>
          </a:p>
          <a:p>
            <a:pPr fontAlgn="base"/>
            <a:r>
              <a:rPr lang="it-IT" sz="1250" b="0" i="0" kern="1200" dirty="0" smtClean="0">
                <a:solidFill>
                  <a:schemeClr val="tx1"/>
                </a:solidFill>
                <a:latin typeface="+mn-lt"/>
                <a:ea typeface="+mn-ea"/>
                <a:cs typeface="+mn-cs"/>
              </a:rPr>
              <a:t>1. Ai fini del presente capo si intende:</a:t>
            </a:r>
          </a:p>
          <a:p>
            <a:pPr fontAlgn="base"/>
            <a:r>
              <a:rPr lang="it-IT" sz="1250" b="0" i="0" kern="1200" dirty="0" smtClean="0">
                <a:solidFill>
                  <a:schemeClr val="tx1"/>
                </a:solidFill>
                <a:latin typeface="+mn-lt"/>
                <a:ea typeface="+mn-ea"/>
                <a:cs typeface="+mn-cs"/>
              </a:rPr>
              <a:t>a) per "diritto di accesso", il diritto degli interessati di prendere visione e di estrarre copia di documenti amministrativi;</a:t>
            </a:r>
          </a:p>
          <a:p>
            <a:pPr fontAlgn="base"/>
            <a:r>
              <a:rPr lang="it-IT" sz="1250" b="0" i="0" kern="1200" dirty="0" smtClean="0">
                <a:solidFill>
                  <a:schemeClr val="tx1"/>
                </a:solidFill>
                <a:latin typeface="+mn-lt"/>
                <a:ea typeface="+mn-ea"/>
                <a:cs typeface="+mn-cs"/>
              </a:rPr>
              <a:t>b) per "interessati", tutti i soggetti privati, compresi quelli portatori di interessi pubblici o diffusi, che abbiano un interesse diretto, concreto e attuale, corrispondente ad una situazione giuridicamente tutelata e collegata al documento al quale è chiesto l'accesso;</a:t>
            </a:r>
          </a:p>
          <a:p>
            <a:pPr fontAlgn="base"/>
            <a:r>
              <a:rPr lang="it-IT" sz="1250" b="0" i="0" kern="1200" dirty="0" smtClean="0">
                <a:solidFill>
                  <a:schemeClr val="tx1"/>
                </a:solidFill>
                <a:latin typeface="+mn-lt"/>
                <a:ea typeface="+mn-ea"/>
                <a:cs typeface="+mn-cs"/>
              </a:rPr>
              <a:t>c) per "</a:t>
            </a:r>
            <a:r>
              <a:rPr lang="it-IT" sz="1250" b="0" i="0" kern="1200" dirty="0" err="1" smtClean="0">
                <a:solidFill>
                  <a:schemeClr val="tx1"/>
                </a:solidFill>
                <a:latin typeface="+mn-lt"/>
                <a:ea typeface="+mn-ea"/>
                <a:cs typeface="+mn-cs"/>
              </a:rPr>
              <a:t>controinteressati</a:t>
            </a:r>
            <a:r>
              <a:rPr lang="it-IT" sz="1250" b="0" i="0" kern="1200" dirty="0" smtClean="0">
                <a:solidFill>
                  <a:schemeClr val="tx1"/>
                </a:solidFill>
                <a:latin typeface="+mn-lt"/>
                <a:ea typeface="+mn-ea"/>
                <a:cs typeface="+mn-cs"/>
              </a:rPr>
              <a:t>", tutti i soggetti, individuati o facilmente individuabili in base alla natura del documento richiesto, che dall'esercizio dell'accesso vedrebbero compromesso il loro diritto alla riservatezza;</a:t>
            </a:r>
          </a:p>
          <a:p>
            <a:pPr fontAlgn="base"/>
            <a:r>
              <a:rPr lang="it-IT" sz="1250" b="0" i="0" kern="1200" dirty="0" smtClean="0">
                <a:solidFill>
                  <a:schemeClr val="tx1"/>
                </a:solidFill>
                <a:latin typeface="+mn-lt"/>
                <a:ea typeface="+mn-ea"/>
                <a:cs typeface="+mn-cs"/>
              </a:rPr>
              <a:t>d) per "documento amministrativo", ogni rappresentazione grafica, </a:t>
            </a:r>
            <a:r>
              <a:rPr lang="it-IT" sz="1250" b="0" i="0" kern="1200" dirty="0" err="1" smtClean="0">
                <a:solidFill>
                  <a:schemeClr val="tx1"/>
                </a:solidFill>
                <a:latin typeface="+mn-lt"/>
                <a:ea typeface="+mn-ea"/>
                <a:cs typeface="+mn-cs"/>
              </a:rPr>
              <a:t>fotocinematografica</a:t>
            </a:r>
            <a:r>
              <a:rPr lang="it-IT" sz="1250" b="0" i="0" kern="1200" dirty="0" smtClean="0">
                <a:solidFill>
                  <a:schemeClr val="tx1"/>
                </a:solidFill>
                <a:latin typeface="+mn-lt"/>
                <a:ea typeface="+mn-ea"/>
                <a:cs typeface="+mn-cs"/>
              </a:rPr>
              <a:t>, elettromagnetica o di qualunque altra specie del contenuto di atti, anche interni o non relativi ad uno specifico procedimento, detenuti da una pubblica amministrazione e concernenti attività di pubblico interesse, indipendentemente dalla natura pubblicistica o privatistica della loro disciplina sostanziale;</a:t>
            </a:r>
          </a:p>
          <a:p>
            <a:pPr fontAlgn="base"/>
            <a:r>
              <a:rPr lang="it-IT" sz="1250" b="0" i="0" kern="1200" dirty="0" smtClean="0">
                <a:solidFill>
                  <a:schemeClr val="tx1"/>
                </a:solidFill>
                <a:latin typeface="+mn-lt"/>
                <a:ea typeface="+mn-ea"/>
                <a:cs typeface="+mn-cs"/>
              </a:rPr>
              <a:t>e) per "pubblica amministrazione", tutti i soggetti di diritto pubblico e i soggetti di diritto privato limitatamente alla loro attività di pubblico interesse disciplinata dal diritto nazionale o comunitario.</a:t>
            </a:r>
          </a:p>
          <a:p>
            <a:pPr fontAlgn="base"/>
            <a:r>
              <a:rPr lang="it-IT" sz="1250" b="0" i="0" kern="1200" dirty="0" smtClean="0">
                <a:solidFill>
                  <a:schemeClr val="tx1"/>
                </a:solidFill>
                <a:latin typeface="+mn-lt"/>
                <a:ea typeface="+mn-ea"/>
                <a:cs typeface="+mn-cs"/>
              </a:rPr>
              <a:t>2. L'accesso ai documenti amministrativi, attese le sue rilevanti finalità di pubblico interesse, costituisce principio generale dell'attività amministrativa al fine di favorire la partecipazione e di assicurarne l'imparzialità e la trasparenza. (</a:t>
            </a:r>
            <a:r>
              <a:rPr lang="it-IT" sz="1250" b="0" i="0" kern="1200" baseline="30000" dirty="0" smtClean="0">
                <a:solidFill>
                  <a:schemeClr val="tx1"/>
                </a:solidFill>
                <a:latin typeface="+mn-lt"/>
                <a:ea typeface="+mn-ea"/>
                <a:cs typeface="+mn-cs"/>
              </a:rPr>
              <a:t>2</a:t>
            </a:r>
            <a:r>
              <a:rPr lang="it-IT" sz="1250" b="0" i="0" kern="1200" dirty="0" smtClean="0">
                <a:solidFill>
                  <a:schemeClr val="tx1"/>
                </a:solidFill>
                <a:latin typeface="+mn-lt"/>
                <a:ea typeface="+mn-ea"/>
                <a:cs typeface="+mn-cs"/>
              </a:rPr>
              <a:t>)</a:t>
            </a:r>
          </a:p>
          <a:p>
            <a:pPr fontAlgn="base"/>
            <a:r>
              <a:rPr lang="it-IT" sz="1250" b="0" i="0" kern="1200" dirty="0" smtClean="0">
                <a:solidFill>
                  <a:schemeClr val="tx1"/>
                </a:solidFill>
                <a:latin typeface="+mn-lt"/>
                <a:ea typeface="+mn-ea"/>
                <a:cs typeface="+mn-cs"/>
              </a:rPr>
              <a:t>3. Tutti i documenti amministrativi sono accessibili, ad eccezione di quelli indicati all'articolo 24, commi 1, 2, 3, 5 e 6.</a:t>
            </a:r>
          </a:p>
          <a:p>
            <a:pPr fontAlgn="base"/>
            <a:r>
              <a:rPr lang="it-IT" sz="1250" b="0" i="0" kern="1200" dirty="0" smtClean="0">
                <a:solidFill>
                  <a:schemeClr val="tx1"/>
                </a:solidFill>
                <a:latin typeface="+mn-lt"/>
                <a:ea typeface="+mn-ea"/>
                <a:cs typeface="+mn-cs"/>
              </a:rPr>
              <a:t>4. Non sono accessibili le informazioni in possesso di una pubblica amministrazione che non abbiano forma di documento amministrativo, salvo quanto previsto dal decreto legislativo 30 giugno 2003, n. 196, in materia di accesso a dati personali da parte della persona cui i dati si riferiscono.</a:t>
            </a:r>
          </a:p>
          <a:p>
            <a:pPr fontAlgn="base"/>
            <a:r>
              <a:rPr lang="it-IT" sz="1250" b="0" i="0" kern="1200" dirty="0" smtClean="0">
                <a:solidFill>
                  <a:schemeClr val="tx1"/>
                </a:solidFill>
                <a:latin typeface="+mn-lt"/>
                <a:ea typeface="+mn-ea"/>
                <a:cs typeface="+mn-cs"/>
              </a:rPr>
              <a:t>5. L'acquisizione di documenti amministrativi da parte di soggetti pubblici, ove non rientrante nella previsione dell'articolo 43, comma 2, del testo unico delle disposizioni legislative e regolamentari in materia di documentazione amministrativa, di cui al decreto del Presidente della Repubblica 28 dicembre 2000, n. 445, si informa al principio di leale cooperazione istituzionale.</a:t>
            </a:r>
          </a:p>
          <a:p>
            <a:pPr fontAlgn="base"/>
            <a:r>
              <a:rPr lang="it-IT" sz="1250" b="0" i="0" kern="1200" dirty="0" smtClean="0">
                <a:solidFill>
                  <a:schemeClr val="tx1"/>
                </a:solidFill>
                <a:latin typeface="+mn-lt"/>
                <a:ea typeface="+mn-ea"/>
                <a:cs typeface="+mn-cs"/>
              </a:rPr>
              <a:t>6. Il diritto di accesso è esercitabile fino a quando la pubblica amministrazione ha l'obbligo di detenere i documenti amministrativi ai quali si chiede di accedere.</a:t>
            </a:r>
          </a:p>
          <a:p>
            <a:pPr fontAlgn="base"/>
            <a:endParaRPr lang="it-IT" sz="1250" b="0" i="0" kern="1200" dirty="0" smtClean="0">
              <a:solidFill>
                <a:schemeClr val="tx1"/>
              </a:solidFill>
              <a:latin typeface="+mn-lt"/>
              <a:ea typeface="+mn-ea"/>
              <a:cs typeface="+mn-cs"/>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z="3200" b="1" dirty="0" smtClean="0"/>
              <a:t>Articolo 23.</a:t>
            </a:r>
            <a:br>
              <a:rPr lang="it-IT" sz="3200" b="1" dirty="0" smtClean="0"/>
            </a:br>
            <a:r>
              <a:rPr lang="it-IT" sz="3200" b="1" dirty="0" smtClean="0"/>
              <a:t>(Ambito di applicazione del diritto di accesso)</a:t>
            </a:r>
            <a:endParaRPr lang="it-IT" sz="3200" dirty="0"/>
          </a:p>
        </p:txBody>
      </p:sp>
      <p:sp>
        <p:nvSpPr>
          <p:cNvPr id="3" name="Segnaposto contenuto 2"/>
          <p:cNvSpPr>
            <a:spLocks noGrp="1"/>
          </p:cNvSpPr>
          <p:nvPr>
            <p:ph idx="1"/>
          </p:nvPr>
        </p:nvSpPr>
        <p:spPr/>
        <p:txBody>
          <a:bodyPr/>
          <a:lstStyle/>
          <a:p>
            <a:r>
              <a:rPr lang="it-IT" dirty="0" smtClean="0"/>
              <a:t>1. Il diritto di accesso di cui all'articolo 22 si esercita nei confronti delle pubbliche amministrazioni, delle aziende autonome e speciali, degli enti pubblici e dei gestori di pubblici servizi. Il diritto di accesso nei confronti delle Autorità di garanzia e di vigilanza si esercita nell'ambito dei rispettivi ordinamenti, secondo quanto previsto dall'articolo 24.</a:t>
            </a:r>
          </a:p>
          <a:p>
            <a:endParaRPr lang="it-IT" dirty="0" smtClean="0"/>
          </a:p>
          <a:p>
            <a:endParaRPr lang="it-IT"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199" y="274638"/>
            <a:ext cx="7847351" cy="354948"/>
          </a:xfrm>
        </p:spPr>
        <p:txBody>
          <a:bodyPr/>
          <a:lstStyle/>
          <a:p>
            <a:r>
              <a:rPr lang="it-IT" sz="1800" b="1" i="0" kern="1200" dirty="0" smtClean="0">
                <a:solidFill>
                  <a:schemeClr val="tx1"/>
                </a:solidFill>
                <a:latin typeface="+mj-lt"/>
                <a:ea typeface="+mj-ea"/>
                <a:cs typeface="+mj-cs"/>
              </a:rPr>
              <a:t>Articolo 24. (</a:t>
            </a:r>
            <a:r>
              <a:rPr lang="it-IT" sz="1800" b="1" i="0" kern="1200" baseline="30000" dirty="0" smtClean="0">
                <a:solidFill>
                  <a:schemeClr val="tx1"/>
                </a:solidFill>
                <a:latin typeface="+mj-lt"/>
                <a:ea typeface="+mj-ea"/>
                <a:cs typeface="+mj-cs"/>
              </a:rPr>
              <a:t>1</a:t>
            </a:r>
            <a:r>
              <a:rPr lang="it-IT" sz="1800" b="1" i="0" kern="1200" dirty="0" smtClean="0">
                <a:solidFill>
                  <a:schemeClr val="tx1"/>
                </a:solidFill>
                <a:latin typeface="+mj-lt"/>
                <a:ea typeface="+mj-ea"/>
                <a:cs typeface="+mj-cs"/>
              </a:rPr>
              <a:t>)</a:t>
            </a:r>
            <a:br>
              <a:rPr lang="it-IT" sz="1800" b="1" i="0" kern="1200" dirty="0" smtClean="0">
                <a:solidFill>
                  <a:schemeClr val="tx1"/>
                </a:solidFill>
                <a:latin typeface="+mj-lt"/>
                <a:ea typeface="+mj-ea"/>
                <a:cs typeface="+mj-cs"/>
              </a:rPr>
            </a:br>
            <a:r>
              <a:rPr lang="it-IT" sz="1800" b="1" i="0" kern="1200" dirty="0" smtClean="0">
                <a:solidFill>
                  <a:schemeClr val="tx1"/>
                </a:solidFill>
                <a:latin typeface="+mj-lt"/>
                <a:ea typeface="+mj-ea"/>
                <a:cs typeface="+mj-cs"/>
              </a:rPr>
              <a:t>(Esclusione dal diritto di accesso)</a:t>
            </a:r>
            <a:endParaRPr lang="it-IT" sz="1800" dirty="0"/>
          </a:p>
        </p:txBody>
      </p:sp>
      <p:sp>
        <p:nvSpPr>
          <p:cNvPr id="3" name="Segnaposto contenuto 2"/>
          <p:cNvSpPr>
            <a:spLocks noGrp="1"/>
          </p:cNvSpPr>
          <p:nvPr>
            <p:ph idx="1"/>
          </p:nvPr>
        </p:nvSpPr>
        <p:spPr>
          <a:xfrm>
            <a:off x="179882" y="1124262"/>
            <a:ext cx="8499423" cy="5501390"/>
          </a:xfrm>
        </p:spPr>
        <p:txBody>
          <a:bodyPr/>
          <a:lstStyle/>
          <a:p>
            <a:r>
              <a:rPr lang="it-IT" sz="1000" dirty="0" smtClean="0"/>
              <a:t>1. Il diritto di accesso è escluso:</a:t>
            </a:r>
          </a:p>
          <a:p>
            <a:r>
              <a:rPr lang="it-IT" sz="1000" dirty="0" smtClean="0"/>
              <a:t>a) per i documenti coperti da segreto di Stato ai sensi della legge 24 ottobre 1977, n. 801, e successive modificazioni, e nei casi di segreto o di divieto di divulgazione espressamente previsti dalla legge, dal regolamento governativo di cui al comma 6 e dalle pubbliche amministrazioni ai sensi del comma 2 del presente articolo;</a:t>
            </a:r>
          </a:p>
          <a:p>
            <a:r>
              <a:rPr lang="it-IT" sz="1000" dirty="0" smtClean="0"/>
              <a:t>b) nei procedimenti tributari, per i quali restano ferme le particolari norme che li regolano;</a:t>
            </a:r>
          </a:p>
          <a:p>
            <a:r>
              <a:rPr lang="it-IT" sz="1000" dirty="0" smtClean="0"/>
              <a:t>c) nei confronti dell'attività della pubblica amministrazione diretta all'emanazione di atti normativi, amministrativi generali, di pianificazione e di programmazione, per i quali restano ferme le particolari norme che ne regolano la formazione;</a:t>
            </a:r>
          </a:p>
          <a:p>
            <a:r>
              <a:rPr lang="it-IT" sz="1000" dirty="0" smtClean="0"/>
              <a:t>d) nei procedimenti selettivi, nei confronti dei documenti amministrativi contenenti informazioni di carattere psico-attitudinale relativi a terzi.</a:t>
            </a:r>
          </a:p>
          <a:p>
            <a:r>
              <a:rPr lang="it-IT" sz="1000" dirty="0" smtClean="0"/>
              <a:t>2. Le singole pubbliche amministrazioni individuano le categorie di documenti da esse formati o comunque rientranti nella loro disponibilità sottratti all'accesso ai sensi del comma 1.</a:t>
            </a:r>
          </a:p>
          <a:p>
            <a:r>
              <a:rPr lang="it-IT" sz="1000" dirty="0" smtClean="0"/>
              <a:t>3. Non sono ammissibili istanze di accesso preordinate ad un controllo generalizzato dell'operato delle pubbliche amministrazioni.</a:t>
            </a:r>
          </a:p>
          <a:p>
            <a:r>
              <a:rPr lang="it-IT" sz="1000" dirty="0" smtClean="0"/>
              <a:t>4. L'accesso ai documenti amministrativi non può essere negato ove sia sufficiente fare ricorso al potere di differimento.</a:t>
            </a:r>
          </a:p>
          <a:p>
            <a:r>
              <a:rPr lang="it-IT" sz="1000" dirty="0" smtClean="0"/>
              <a:t>5. I documenti contenenti informazioni connesse agli interessi di cui al comma 1 sono considerati segreti solo nell'ambito e nei limiti di tale connessione. A tale fine le pubbliche amministrazioni fissano, per ogni categoria di documenti, anche l'eventuale periodo di tempo per il quale essi sono sottratti all'accesso.</a:t>
            </a:r>
          </a:p>
          <a:p>
            <a:r>
              <a:rPr lang="it-IT" sz="1000" dirty="0" smtClean="0"/>
              <a:t>6. Con regolamento, adottato ai sensi dell'articolo 17, comma 2, della legge 23 agosto 1988, n. 400, il Governo può prevedere casi di sottrazione all'accesso di documenti amministrativi:</a:t>
            </a:r>
          </a:p>
          <a:p>
            <a:r>
              <a:rPr lang="it-IT" sz="1000" dirty="0" smtClean="0"/>
              <a:t>a) quando, al di fuori delle ipotesi disciplinate dall'articolo 12 della legge 24 ottobre 1977, n. 801, dalla loro divulgazione possa derivare una lesione, specifica e individuata, alla sicurezza e alla difesa nazionale, all'esercizio della sovranità nazionale e alla continuità e alla correttezza delle relazioni internazionali, con particolare riferimento alle ipotesi previste dai trattati e dalle relative leggi di attuazione;</a:t>
            </a:r>
          </a:p>
          <a:p>
            <a:r>
              <a:rPr lang="it-IT" sz="1000" dirty="0" smtClean="0"/>
              <a:t>b) quando l'accesso possa arrecare pregiudizio ai processi di formazione, di determinazione e di attuazione della politica monetaria e valutaria;</a:t>
            </a:r>
          </a:p>
          <a:p>
            <a:r>
              <a:rPr lang="it-IT" sz="1000" dirty="0" smtClean="0"/>
              <a:t>c) quando i documenti riguardino le strutture, i mezzi, le dotazioni, il personale e le azioni strettamente strumentali alla tutela dell'ordine pubblico, alla prevenzione e alla repressione della criminalità con particolare riferimento alle tecniche investigative, alla identità delle fonti di informazione e alla sicurezza dei beni e delle persone coinvolte, all'attività di polizia giudiziaria e di conduzione delle indagini;</a:t>
            </a:r>
          </a:p>
          <a:p>
            <a:r>
              <a:rPr lang="it-IT" sz="1000" dirty="0" smtClean="0"/>
              <a:t>d) quando i documenti riguardino la vita privata o la riservatezza di persone fisiche, persone giuridiche, gruppi, imprese e associazioni, con particolare riferimento agli interessi epistolare, sanitario, professionale, finanziario, industriale e commerciale di cui siano in concreto titolari, ancorché i relativi dati siano forniti all'amministrazione dagli stessi soggetti cui si riferiscono;</a:t>
            </a:r>
          </a:p>
          <a:p>
            <a:r>
              <a:rPr lang="it-IT" sz="1000" dirty="0" smtClean="0"/>
              <a:t>e) quando i documenti riguardino l'attività in corso di contrattazione collettiva nazionale di lavoro e gli atti interni connessi all'espletamento del relativo mandato.</a:t>
            </a:r>
          </a:p>
          <a:p>
            <a:r>
              <a:rPr lang="it-IT" sz="1000" dirty="0" smtClean="0"/>
              <a:t>7. Deve comunque essere garantito ai richiedenti l’accesso ai documenti amministrativi la cui conoscenza sia necessaria per curare o per difendere i propri interessi giuridici. Nel caso di documenti contenenti dati sensibili e giudiziari, l’accesso è consentito nei limiti in cui sia strettamente indispensabile e nei termini previsti dall'articolo 60 del decreto legislativo 30 giugno 2003, n. 196, in caso di dati idonei a rivelare lo stato di salute e la vita sessuale".</a:t>
            </a:r>
          </a:p>
          <a:p>
            <a:endParaRPr lang="it-IT" sz="18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z="1800" b="1" i="0" kern="1200" dirty="0" smtClean="0">
                <a:solidFill>
                  <a:schemeClr val="tx1"/>
                </a:solidFill>
                <a:latin typeface="+mj-lt"/>
                <a:ea typeface="+mj-ea"/>
                <a:cs typeface="+mj-cs"/>
              </a:rPr>
              <a:t>Articolo 25. (</a:t>
            </a:r>
            <a:r>
              <a:rPr lang="it-IT" sz="1800" b="1" i="0" kern="1200" baseline="30000" dirty="0" smtClean="0">
                <a:solidFill>
                  <a:schemeClr val="tx1"/>
                </a:solidFill>
                <a:latin typeface="+mj-lt"/>
                <a:ea typeface="+mj-ea"/>
                <a:cs typeface="+mj-cs"/>
              </a:rPr>
              <a:t>1</a:t>
            </a:r>
            <a:r>
              <a:rPr lang="it-IT" sz="1800" b="1" i="0" kern="1200" dirty="0" smtClean="0">
                <a:solidFill>
                  <a:schemeClr val="tx1"/>
                </a:solidFill>
                <a:latin typeface="+mj-lt"/>
                <a:ea typeface="+mj-ea"/>
                <a:cs typeface="+mj-cs"/>
              </a:rPr>
              <a:t>)</a:t>
            </a:r>
            <a:br>
              <a:rPr lang="it-IT" sz="1800" b="1" i="0" kern="1200" dirty="0" smtClean="0">
                <a:solidFill>
                  <a:schemeClr val="tx1"/>
                </a:solidFill>
                <a:latin typeface="+mj-lt"/>
                <a:ea typeface="+mj-ea"/>
                <a:cs typeface="+mj-cs"/>
              </a:rPr>
            </a:br>
            <a:r>
              <a:rPr lang="it-IT" sz="1800" b="1" i="0" kern="1200" dirty="0" smtClean="0">
                <a:solidFill>
                  <a:schemeClr val="tx1"/>
                </a:solidFill>
                <a:latin typeface="+mj-lt"/>
                <a:ea typeface="+mj-ea"/>
                <a:cs typeface="+mj-cs"/>
              </a:rPr>
              <a:t>(Modalità di esercizio del diritto di accesso e ricorsi)</a:t>
            </a:r>
            <a:endParaRPr lang="it-IT" sz="1800" dirty="0"/>
          </a:p>
        </p:txBody>
      </p:sp>
      <p:sp>
        <p:nvSpPr>
          <p:cNvPr id="3" name="Segnaposto contenuto 2"/>
          <p:cNvSpPr>
            <a:spLocks noGrp="1"/>
          </p:cNvSpPr>
          <p:nvPr>
            <p:ph idx="1"/>
          </p:nvPr>
        </p:nvSpPr>
        <p:spPr>
          <a:xfrm>
            <a:off x="457200" y="1199214"/>
            <a:ext cx="8686800" cy="5658786"/>
          </a:xfrm>
        </p:spPr>
        <p:txBody>
          <a:bodyPr/>
          <a:lstStyle/>
          <a:p>
            <a:r>
              <a:rPr lang="it-IT" sz="1000" dirty="0" smtClean="0"/>
              <a:t>1. Il diritto di accesso si esercita mediante esame ed estrazione di copia dei documenti amministrativi, nei modi e con i limiti indicati dalla presente legge. L'esame dei documenti è gratuito. Il rilascio di copia è subordinato soltanto al rimborso del costo di riproduzione, salve le disposizioni vigenti in materia di bollo, nonché i diritti di ricerca e di visura.</a:t>
            </a:r>
          </a:p>
          <a:p>
            <a:r>
              <a:rPr lang="it-IT" sz="1000" dirty="0" smtClean="0"/>
              <a:t>2. La richiesta di accesso ai documenti deve essere motivata. Essa deve essere rivolta all'amministrazione che ha formato il documento o che lo detiene stabilmente.</a:t>
            </a:r>
          </a:p>
          <a:p>
            <a:r>
              <a:rPr lang="it-IT" sz="1000" dirty="0" smtClean="0"/>
              <a:t>3. Il rifiuto, il differimento e la limitazione dell'accesso sono ammessi nei casi e nei limiti stabiliti dall'articolo 24 e debbono essere motivati.</a:t>
            </a:r>
          </a:p>
          <a:p>
            <a:r>
              <a:rPr lang="it-IT" sz="1000" dirty="0" smtClean="0"/>
              <a:t>4. Decorsi inutilmente trenta giorni dalla richiesta, questa si intende respinta. In caso di diniego dell'accesso, espresso o tacito, o di differimento dello stesso ai sensi dell'articolo 24, comma 4, il richiedente può presentare ricorso al tribunale amministrativo regionale ai sensi del comma 5, ovvero chiedere, nello stesso termine e nei confronti degli atti delle amministrazioni comunali, provinciali e regionali, al difensore civico competente per ambito territoriale, ove costituito, che sia riesaminata la suddetta determinazione. Qualora tale organo non sia stato istituito, la competenza è attribuita al difensore civico competente per l'ambito territoriale immediatamente superiore. Nei confronti degli atti delle amministrazioni centrali e periferiche dello Stato tale richiesta è inoltrata presso la Commissione per l'accesso di cui all'articolo 27 </a:t>
            </a:r>
            <a:r>
              <a:rPr lang="it-IT" sz="1000" dirty="0" err="1" smtClean="0"/>
              <a:t>nonchè</a:t>
            </a:r>
            <a:r>
              <a:rPr lang="it-IT" sz="1000" dirty="0" smtClean="0"/>
              <a:t> presso l'amministrazione resistente. Il difensore civico o la Commissione per l'accesso si pronunciano entro trenta giorni dalla presentazione dell'istanza. Scaduto infruttuosamente tale termine, il ricorso si intende respinto. Se il difensore civico o la Commissione per l'accesso ritengono illegittimo il diniego o il differimento, ne informano il richiedente e lo comunicano all'autorità </a:t>
            </a:r>
            <a:r>
              <a:rPr lang="it-IT" sz="1000" dirty="0" err="1" smtClean="0"/>
              <a:t>disponente</a:t>
            </a:r>
            <a:r>
              <a:rPr lang="it-IT" sz="1000" dirty="0" smtClean="0"/>
              <a:t>. Se questa non emana il provvedimento confermativo motivato entro trenta giorni dal ricevimento della comunicazione del difensore civico o della Commissione, l'accesso è consentito. Qualora il richiedente l'accesso si sia rivolto al difensore civico o alla Commissione, il termine di cui al comma 5 decorre dalla data di ricevimento, da parte del richiedente, dell'esito della sua istanza al difensore civico o alla Commissione stessa. Se l'accesso è negato o differito per motivi inerenti ai dati personali che si riferiscono a soggetti terzi, la Commissione provvede, sentito il Garante per la protezione dei dati personali, il quale si pronuncia entro il termine di dieci giorni dalla richiesta, decorso inutilmente il quale il parere si intende reso. Qualora un procedimento di cui alla sezione III del capo I del titolo I della parte III del decreto legislativo 30 giugno 2003, n. 196, o di cui agli articoli 154, 157, 158, 159 e 160 del medesimo decreto legislativo n. 196 del 2003, relativo al trattamento pubblico di dati personali da parte di una pubblica amministrazione, interessi l'accesso ai documenti amministrativi, il Garante per la protezione dei dati personali chiede il parere, obbligatorio e non vincolante, della Commissione per l'accesso ai documenti amministrativi. La richiesta di parere sospende il termine per la pronuncia del Garante sino all'acquisizione del parere, e comunque per non oltre quindici giorni. Decorso inutilmente detto termine, il Garante adotta la propria decisione. (</a:t>
            </a:r>
            <a:r>
              <a:rPr lang="it-IT" sz="1000" baseline="30000" dirty="0" smtClean="0"/>
              <a:t>2</a:t>
            </a:r>
            <a:r>
              <a:rPr lang="it-IT" sz="1000" dirty="0" smtClean="0"/>
              <a:t>)</a:t>
            </a:r>
          </a:p>
          <a:p>
            <a:r>
              <a:rPr lang="it-IT" sz="1000" dirty="0" smtClean="0"/>
              <a:t>5. Le controversie relative all’accesso ai documenti amministrativi sono disciplinate dal codice del processo amministrativo. (</a:t>
            </a:r>
            <a:r>
              <a:rPr lang="it-IT" sz="1000" baseline="30000" dirty="0" smtClean="0"/>
              <a:t>3</a:t>
            </a:r>
            <a:r>
              <a:rPr lang="it-IT" sz="1000" dirty="0" smtClean="0"/>
              <a:t>)</a:t>
            </a:r>
          </a:p>
          <a:p>
            <a:r>
              <a:rPr lang="it-IT" sz="1000" dirty="0" smtClean="0"/>
              <a:t>5-bis. (... )</a:t>
            </a:r>
          </a:p>
          <a:p>
            <a:r>
              <a:rPr lang="it-IT" sz="1000" dirty="0" smtClean="0"/>
              <a:t>6. (... ).</a:t>
            </a:r>
          </a:p>
          <a:p>
            <a:r>
              <a:rPr lang="it-IT" sz="1000" dirty="0" smtClean="0"/>
              <a:t>(1) Rubrica aggiunta dall'art. 21, </a:t>
            </a:r>
            <a:r>
              <a:rPr lang="it-IT" sz="1000" dirty="0" smtClean="0">
                <a:hlinkClick r:id="rId2"/>
              </a:rPr>
              <a:t>L. 11 febbraio 2005, n. 15</a:t>
            </a:r>
            <a:r>
              <a:rPr lang="it-IT" sz="1000" dirty="0" smtClean="0"/>
              <a:t>.</a:t>
            </a:r>
            <a:br>
              <a:rPr lang="it-IT" sz="1000" dirty="0" smtClean="0"/>
            </a:br>
            <a:r>
              <a:rPr lang="it-IT" sz="1000" dirty="0" smtClean="0"/>
              <a:t>(2) Comma prima sostituito dall'art. 15, </a:t>
            </a:r>
            <a:r>
              <a:rPr lang="it-IT" sz="1000" dirty="0" smtClean="0">
                <a:hlinkClick r:id="rId3"/>
              </a:rPr>
              <a:t>L. 24 novembre 2000</a:t>
            </a:r>
            <a:r>
              <a:rPr lang="it-IT" sz="1000" dirty="0" smtClean="0"/>
              <a:t>, n. 340 e dall'art. 17, </a:t>
            </a:r>
            <a:r>
              <a:rPr lang="it-IT" sz="1000" dirty="0" smtClean="0">
                <a:hlinkClick r:id="rId2"/>
              </a:rPr>
              <a:t>L. 11 febbraio 2005, n. 15</a:t>
            </a:r>
            <a:r>
              <a:rPr lang="it-IT" sz="1000" dirty="0" smtClean="0"/>
              <a:t>.</a:t>
            </a:r>
            <a:br>
              <a:rPr lang="it-IT" sz="1000" dirty="0" smtClean="0"/>
            </a:br>
            <a:r>
              <a:rPr lang="it-IT" sz="1000" dirty="0" smtClean="0"/>
              <a:t>(3) Comma così modificato dall'all. 4, art. 3, </a:t>
            </a:r>
            <a:r>
              <a:rPr lang="it-IT" sz="1000" dirty="0" err="1" smtClean="0"/>
              <a:t>co</a:t>
            </a:r>
            <a:r>
              <a:rPr lang="it-IT" sz="1000" dirty="0" smtClean="0"/>
              <a:t>. 2, lett. c), </a:t>
            </a:r>
            <a:r>
              <a:rPr lang="it-IT" sz="1000" dirty="0" err="1" smtClean="0">
                <a:hlinkClick r:id="rId4"/>
              </a:rPr>
              <a:t>D.Lgs.</a:t>
            </a:r>
            <a:r>
              <a:rPr lang="it-IT" sz="1000" dirty="0" smtClean="0">
                <a:hlinkClick r:id="rId4"/>
              </a:rPr>
              <a:t> 2 luglio 2010, n. 104</a:t>
            </a:r>
            <a:r>
              <a:rPr lang="it-IT" sz="1000" dirty="0" smtClean="0"/>
              <a:t>.</a:t>
            </a:r>
            <a:br>
              <a:rPr lang="it-IT" sz="1000" dirty="0" smtClean="0"/>
            </a:br>
            <a:r>
              <a:rPr lang="it-IT" sz="1000" dirty="0" smtClean="0"/>
              <a:t>(4) I commi che recitavano: "</a:t>
            </a:r>
            <a:r>
              <a:rPr lang="it-IT" sz="1000" i="1" dirty="0" smtClean="0"/>
              <a:t>5-bis. Nei giudizi in materia di accesso, le parti possono stare in giudizio personalmente senza l'assistenza del difensore. L'amministrazione può essere rappresentata e difesa da un proprio dipendente, purché in possesso della qualifica di dirigente, autorizzato dal rappresentante legale dell'ente.</a:t>
            </a:r>
            <a:br>
              <a:rPr lang="it-IT" sz="1000" i="1" dirty="0" smtClean="0"/>
            </a:br>
            <a:r>
              <a:rPr lang="it-IT" sz="1000" i="1" dirty="0" smtClean="0"/>
              <a:t>6. Il giudice amministrativo, sussistendone i presupposti, ordina l'esibizione dei documenti richiesti.</a:t>
            </a:r>
            <a:r>
              <a:rPr lang="it-IT" sz="1000" dirty="0" smtClean="0"/>
              <a:t>" sono stati abrogati dall'all. 4, art. 4, </a:t>
            </a:r>
            <a:r>
              <a:rPr lang="it-IT" sz="1000" dirty="0" err="1" smtClean="0"/>
              <a:t>co</a:t>
            </a:r>
            <a:r>
              <a:rPr lang="it-IT" sz="1000" dirty="0" smtClean="0"/>
              <a:t>. 1 n. 14), </a:t>
            </a:r>
            <a:r>
              <a:rPr lang="it-IT" sz="1000" dirty="0" err="1" smtClean="0">
                <a:hlinkClick r:id="rId4"/>
              </a:rPr>
              <a:t>D.Lgs.</a:t>
            </a:r>
            <a:r>
              <a:rPr lang="it-IT" sz="1000" dirty="0" smtClean="0">
                <a:hlinkClick r:id="rId4"/>
              </a:rPr>
              <a:t> 2 luglio 2010, n. 104</a:t>
            </a:r>
            <a:r>
              <a:rPr lang="it-IT" sz="1000" dirty="0" smtClean="0"/>
              <a:t>.</a:t>
            </a:r>
          </a:p>
          <a:p>
            <a:endParaRPr lang="it-IT" sz="1100" dirty="0" smtClean="0"/>
          </a:p>
          <a:p>
            <a:endParaRPr lang="it-IT" sz="1000"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z="2400" b="1" dirty="0" smtClean="0"/>
              <a:t>Articolo 26.</a:t>
            </a:r>
            <a:br>
              <a:rPr lang="it-IT" sz="2400" b="1" dirty="0" smtClean="0"/>
            </a:br>
            <a:r>
              <a:rPr lang="it-IT" sz="2400" b="1" dirty="0" smtClean="0"/>
              <a:t>(Obbligo di pubblicazione) (</a:t>
            </a:r>
            <a:r>
              <a:rPr lang="it-IT" sz="2400" b="1" baseline="30000" dirty="0" smtClean="0"/>
              <a:t>1</a:t>
            </a:r>
            <a:r>
              <a:rPr lang="it-IT" sz="2400" b="1" dirty="0" smtClean="0"/>
              <a:t>)</a:t>
            </a:r>
            <a:r>
              <a:rPr lang="it-IT" sz="2400" dirty="0" smtClean="0"/>
              <a:t/>
            </a:r>
            <a:br>
              <a:rPr lang="it-IT" sz="2400" dirty="0" smtClean="0"/>
            </a:br>
            <a:endParaRPr lang="it-IT" sz="2400" dirty="0"/>
          </a:p>
        </p:txBody>
      </p:sp>
      <p:sp>
        <p:nvSpPr>
          <p:cNvPr id="3" name="Segnaposto contenuto 2"/>
          <p:cNvSpPr>
            <a:spLocks noGrp="1"/>
          </p:cNvSpPr>
          <p:nvPr>
            <p:ph idx="1"/>
          </p:nvPr>
        </p:nvSpPr>
        <p:spPr/>
        <p:txBody>
          <a:bodyPr/>
          <a:lstStyle/>
          <a:p>
            <a:r>
              <a:rPr lang="it-IT" sz="1600" dirty="0" smtClean="0"/>
              <a:t>1. (...) (</a:t>
            </a:r>
            <a:r>
              <a:rPr lang="it-IT" sz="1600" baseline="30000" dirty="0" err="1" smtClean="0"/>
              <a:t>1</a:t>
            </a:r>
            <a:r>
              <a:rPr lang="it-IT" sz="1600" dirty="0" smtClean="0"/>
              <a:t>).</a:t>
            </a:r>
          </a:p>
          <a:p>
            <a:r>
              <a:rPr lang="it-IT" sz="1600" dirty="0" smtClean="0"/>
              <a:t>2. Sono altresì pubblicate, nelle forme predette, le relazioni annuali della Commissione di cui all'articolo 27 e, in generale, è data la massima pubblicità a tutte le disposizioni attuative della presente legge e a tutte le iniziative dirette a precisare ed a rendere effettivo il diritto di accesso.</a:t>
            </a:r>
          </a:p>
          <a:p>
            <a:r>
              <a:rPr lang="it-IT" sz="1600" dirty="0" smtClean="0"/>
              <a:t>3. Con la pubblicazione di cui al comma 1, ove essa sia integrale, la libertà di accesso ai documenti indicati nel predetto comma 1 s'intende realizzata.</a:t>
            </a:r>
          </a:p>
          <a:p>
            <a:r>
              <a:rPr lang="it-IT" sz="1600" dirty="0" smtClean="0"/>
              <a:t>(1) Rubrica aggiunta dall'art. 21, </a:t>
            </a:r>
            <a:r>
              <a:rPr lang="it-IT" sz="1600" dirty="0" smtClean="0">
                <a:hlinkClick r:id="rId2"/>
              </a:rPr>
              <a:t>L. 11 febbraio 2005, n. 15</a:t>
            </a:r>
            <a:r>
              <a:rPr lang="it-IT" sz="1600" dirty="0" smtClean="0"/>
              <a:t>.</a:t>
            </a:r>
            <a:br>
              <a:rPr lang="it-IT" sz="1600" dirty="0" smtClean="0"/>
            </a:br>
            <a:r>
              <a:rPr lang="it-IT" sz="1600" dirty="0" smtClean="0"/>
              <a:t>(2) Il comma che recitava: "</a:t>
            </a:r>
            <a:r>
              <a:rPr lang="it-IT" sz="1600" i="1" dirty="0" smtClean="0"/>
              <a:t>1. Fermo restando quanto previsto per le pubblicazioni nella Gazzetta Ufficiale della Repubblica italiana dalla legge 11 dicembre 1984, n. 839, e dalle relative norme di attuazione, sono pubblicati, secondo le modalità previste dai singoli ordinamenti, le direttive, i programmi, le istruzioni, le circolari e ogni atto che dispone in generale sulla organizzazione, sulle funzioni, sugli obiettivi, sui procedimenti di una pubblica amministrazione ovvero nel quale si determina l'interpretazione di norme giuridiche o si dettano disposizioni per l'applicazione di esse." </a:t>
            </a:r>
            <a:r>
              <a:rPr lang="it-IT" sz="1600" dirty="0" smtClean="0"/>
              <a:t>è stato abrogato dall'art. 53, </a:t>
            </a:r>
            <a:r>
              <a:rPr lang="it-IT" sz="1600" dirty="0" err="1" smtClean="0"/>
              <a:t>co</a:t>
            </a:r>
            <a:r>
              <a:rPr lang="it-IT" sz="1600" dirty="0" smtClean="0"/>
              <a:t>. 1, lett. a),</a:t>
            </a:r>
            <a:r>
              <a:rPr lang="it-IT" sz="1600" dirty="0" err="1" smtClean="0">
                <a:hlinkClick r:id="rId3"/>
              </a:rPr>
              <a:t>D.Lgs.</a:t>
            </a:r>
            <a:r>
              <a:rPr lang="it-IT" sz="1600" dirty="0" smtClean="0">
                <a:hlinkClick r:id="rId3"/>
              </a:rPr>
              <a:t> 14 marzo 2013, n. 33</a:t>
            </a:r>
            <a:r>
              <a:rPr lang="it-IT" sz="1600" dirty="0" smtClean="0"/>
              <a:t>.</a:t>
            </a:r>
          </a:p>
          <a:p>
            <a:endParaRPr lang="it-IT" sz="1600" dirty="0" smtClean="0"/>
          </a:p>
          <a:p>
            <a:endParaRPr lang="it-IT" sz="1600"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z="2600" b="1" i="0" kern="1200" dirty="0" smtClean="0">
                <a:solidFill>
                  <a:schemeClr val="tx1"/>
                </a:solidFill>
                <a:latin typeface="+mj-lt"/>
                <a:ea typeface="+mj-ea"/>
                <a:cs typeface="+mj-cs"/>
              </a:rPr>
              <a:t>Articolo 27. (</a:t>
            </a:r>
            <a:r>
              <a:rPr lang="it-IT" sz="2600" b="1" i="0" kern="1200" baseline="30000" dirty="0" smtClean="0">
                <a:solidFill>
                  <a:schemeClr val="tx1"/>
                </a:solidFill>
                <a:latin typeface="+mj-lt"/>
                <a:ea typeface="+mj-ea"/>
                <a:cs typeface="+mj-cs"/>
              </a:rPr>
              <a:t>1</a:t>
            </a:r>
            <a:r>
              <a:rPr lang="it-IT" sz="2600" b="1" i="0" kern="1200" dirty="0" smtClean="0">
                <a:solidFill>
                  <a:schemeClr val="tx1"/>
                </a:solidFill>
                <a:latin typeface="+mj-lt"/>
                <a:ea typeface="+mj-ea"/>
                <a:cs typeface="+mj-cs"/>
              </a:rPr>
              <a:t>)</a:t>
            </a:r>
            <a:br>
              <a:rPr lang="it-IT" sz="2600" b="1" i="0" kern="1200" dirty="0" smtClean="0">
                <a:solidFill>
                  <a:schemeClr val="tx1"/>
                </a:solidFill>
                <a:latin typeface="+mj-lt"/>
                <a:ea typeface="+mj-ea"/>
                <a:cs typeface="+mj-cs"/>
              </a:rPr>
            </a:br>
            <a:r>
              <a:rPr lang="it-IT" sz="2600" b="1" i="0" kern="1200" dirty="0" smtClean="0">
                <a:solidFill>
                  <a:schemeClr val="tx1"/>
                </a:solidFill>
                <a:latin typeface="+mj-lt"/>
                <a:ea typeface="+mj-ea"/>
                <a:cs typeface="+mj-cs"/>
              </a:rPr>
              <a:t>(Commissione per l'accesso ai documenti amministrativi).</a:t>
            </a:r>
            <a:endParaRPr lang="it-IT" sz="2600" dirty="0"/>
          </a:p>
        </p:txBody>
      </p:sp>
      <p:sp>
        <p:nvSpPr>
          <p:cNvPr id="3" name="Segnaposto contenuto 2"/>
          <p:cNvSpPr>
            <a:spLocks noGrp="1"/>
          </p:cNvSpPr>
          <p:nvPr>
            <p:ph idx="1"/>
          </p:nvPr>
        </p:nvSpPr>
        <p:spPr/>
        <p:txBody>
          <a:bodyPr/>
          <a:lstStyle/>
          <a:p>
            <a:r>
              <a:rPr lang="it-IT" sz="1100" dirty="0" smtClean="0"/>
              <a:t>1. È istituita presso la Presidenza del Consiglio dei ministri la Commissione per l'accesso ai documenti amministrativi.</a:t>
            </a:r>
          </a:p>
          <a:p>
            <a:r>
              <a:rPr lang="it-IT" sz="1100" dirty="0" smtClean="0"/>
              <a:t>2. La Commissione è nominata con decreto del Presidente del Consiglio dei Ministri, sentito il Consiglio dei Ministri. Essa è presieduta dal sottosegretario di Stato alla Presidenza del Consiglio dei Ministri ed è </a:t>
            </a:r>
            <a:r>
              <a:rPr lang="it-IT" sz="1100" dirty="0" err="1" smtClean="0"/>
              <a:t>è</a:t>
            </a:r>
            <a:r>
              <a:rPr lang="it-IT" sz="1100" dirty="0" smtClean="0"/>
              <a:t> composta da dieci membri, dei quali due senatori e due deputati, designati dai Presidenti delle rispettive Camere, quattro scelti fra il personale di cui alla legge 2 aprile 1979, n. 97, anche in quiescenza, su designazione dei rispettivi organi di autogoverno, e uno scelto fra i professori di ruolo in materie giuridiche. E' membro di diritto della Commissione il capo della struttura della Presidenza del Consiglio dei Ministri che costituisce il supporto organizzativo per il funzionamento della Commissione. La Commissione può avvalersi di un numero di esperti non superiore a cinque unità, nominati ai sensi dell'articolo 29 della legge 23 agosto 1988, n. 400. (</a:t>
            </a:r>
            <a:r>
              <a:rPr lang="it-IT" sz="1100" baseline="30000" dirty="0" smtClean="0"/>
              <a:t>4</a:t>
            </a:r>
            <a:r>
              <a:rPr lang="it-IT" sz="1100" dirty="0" smtClean="0"/>
              <a:t>)</a:t>
            </a:r>
          </a:p>
          <a:p>
            <a:r>
              <a:rPr lang="it-IT" sz="1100" dirty="0" smtClean="0"/>
              <a:t>2-bis. La Commissione delibera a maggioranza dei presenti. L'assenza dei componenti per tre sedute consecutive ne determina la decadenza. (</a:t>
            </a:r>
            <a:r>
              <a:rPr lang="it-IT" sz="1100" baseline="30000" dirty="0" smtClean="0"/>
              <a:t>5</a:t>
            </a:r>
            <a:r>
              <a:rPr lang="it-IT" sz="1100" dirty="0" smtClean="0"/>
              <a:t>)</a:t>
            </a:r>
          </a:p>
          <a:p>
            <a:r>
              <a:rPr lang="it-IT" sz="1100" dirty="0" smtClean="0"/>
              <a:t>3. La Commissione è rinnovata ogni tre anni. Per i membri parlamentari si procede a nuova nomina in caso di scadenza o scioglimento anticipato delle Camere nel corso del triennio.</a:t>
            </a:r>
          </a:p>
          <a:p>
            <a:r>
              <a:rPr lang="it-IT" sz="1100" dirty="0" smtClean="0"/>
              <a:t>4. (...) (</a:t>
            </a:r>
            <a:r>
              <a:rPr lang="it-IT" sz="1100" baseline="30000" dirty="0" smtClean="0"/>
              <a:t>2</a:t>
            </a:r>
            <a:r>
              <a:rPr lang="it-IT" sz="1100" dirty="0" smtClean="0"/>
              <a:t>)</a:t>
            </a:r>
          </a:p>
          <a:p>
            <a:r>
              <a:rPr lang="it-IT" sz="1100" dirty="0" smtClean="0"/>
              <a:t>5. La Commissione adotta le determinazioni previste dall'articolo 25, comma 4; vigila affinché sia attuato il principio di piena conoscibilità dell'attività della pubblica amministrazione con il rispetto dei limiti fissati dalla presente legge; redige una relazione annuale sulla trasparenza dell'attività della pubblica amministrazione, che comunica alle Camere e al Presidente del Consiglio dei ministri; propone al Governo modifiche dei testi legislativi e regolamentari che siano utili a realizzare la più ampia garanzia del diritto di accesso di cui all'articolo 22.</a:t>
            </a:r>
          </a:p>
          <a:p>
            <a:r>
              <a:rPr lang="it-IT" sz="1100" dirty="0" smtClean="0"/>
              <a:t>6. Tutte le amministrazioni sono tenute a comunicare alla Commissione, nel termine assegnato dalla medesima, le informazioni ed i documenti da essa richiesti, ad eccezione di quelli coperti da segreto di Stato.</a:t>
            </a:r>
          </a:p>
          <a:p>
            <a:r>
              <a:rPr lang="it-IT" sz="1100" dirty="0" smtClean="0"/>
              <a:t>7. (...) (</a:t>
            </a:r>
            <a:r>
              <a:rPr lang="it-IT" sz="1100" baseline="30000" dirty="0" smtClean="0"/>
              <a:t>3</a:t>
            </a:r>
            <a:r>
              <a:rPr lang="it-IT" sz="1100" dirty="0" smtClean="0"/>
              <a:t>).</a:t>
            </a:r>
          </a:p>
          <a:p>
            <a:pPr>
              <a:buNone/>
            </a:pPr>
            <a:r>
              <a:rPr lang="it-IT" sz="1100" dirty="0" smtClean="0"/>
              <a:t>           (1) Articolo così sostituito dall'art. 18, </a:t>
            </a:r>
            <a:r>
              <a:rPr lang="it-IT" sz="1100" dirty="0" smtClean="0">
                <a:hlinkClick r:id="rId2"/>
              </a:rPr>
              <a:t>L. 11 febbraio 2005, n. 15</a:t>
            </a:r>
            <a:r>
              <a:rPr lang="it-IT" sz="1100" dirty="0" smtClean="0"/>
              <a:t>.</a:t>
            </a:r>
            <a:br>
              <a:rPr lang="it-IT" sz="1100" dirty="0" smtClean="0"/>
            </a:br>
            <a:r>
              <a:rPr lang="it-IT" sz="1100" dirty="0" smtClean="0"/>
              <a:t>(2) Il comma che recitava: "</a:t>
            </a:r>
            <a:r>
              <a:rPr lang="it-IT" sz="1100" i="1" dirty="0" smtClean="0"/>
              <a:t>4. Con decreto del Presidente del Consiglio dei ministri, di concerto con il Ministro dell'economia e delle finanze, a decorrere dall'anno 2004, sono determinati i compensi dei componenti e degli esperti di cui al comma 2, nei limiti degli ordinari stanziamenti di bilancio della Presidenza del Consiglio dei ministri</a:t>
            </a:r>
            <a:r>
              <a:rPr lang="it-IT" sz="1100" dirty="0" smtClean="0"/>
              <a:t>" è stato abrogato dall'art. 1, </a:t>
            </a:r>
            <a:r>
              <a:rPr lang="it-IT" sz="1100" dirty="0" smtClean="0">
                <a:hlinkClick r:id="rId3"/>
              </a:rPr>
              <a:t>D.P.R. 2 agosto 2007, n. 157.</a:t>
            </a:r>
            <a:r>
              <a:rPr lang="it-IT" sz="1100" dirty="0" smtClean="0"/>
              <a:t/>
            </a:r>
            <a:br>
              <a:rPr lang="it-IT" sz="1100" dirty="0" smtClean="0"/>
            </a:br>
            <a:r>
              <a:rPr lang="it-IT" sz="1100" dirty="0" smtClean="0"/>
              <a:t>(3) Il comma che recitava: "</a:t>
            </a:r>
            <a:r>
              <a:rPr lang="it-IT" sz="1100" i="1" dirty="0" smtClean="0"/>
              <a:t>7. In caso di prolungato inadempimento all'obbligo di cui al comma 1 dell'articolo 18, le misure ivi previste sono adottate dalla Commissione di cui al presente articolo</a:t>
            </a:r>
            <a:r>
              <a:rPr lang="it-IT" sz="1100" dirty="0" smtClean="0"/>
              <a:t>" è stato abrogato dall'art. 2, </a:t>
            </a:r>
            <a:r>
              <a:rPr lang="it-IT" sz="1100" dirty="0" smtClean="0">
                <a:hlinkClick r:id="rId3"/>
              </a:rPr>
              <a:t>D.P.R. 2 agosto 2007, n. 157.</a:t>
            </a:r>
            <a:r>
              <a:rPr lang="it-IT" sz="1100" dirty="0" smtClean="0"/>
              <a:t/>
            </a:r>
            <a:br>
              <a:rPr lang="it-IT" sz="1100" dirty="0" smtClean="0"/>
            </a:br>
            <a:r>
              <a:rPr lang="it-IT" sz="1100" dirty="0" smtClean="0"/>
              <a:t>(4) Comma così modificato dall’art. 47-bis, comma 1, lett. a), </a:t>
            </a:r>
            <a:r>
              <a:rPr lang="it-IT" sz="1100" dirty="0" smtClean="0">
                <a:hlinkClick r:id="rId4"/>
              </a:rPr>
              <a:t>D.L. 21 giugno 2013, n. 69</a:t>
            </a:r>
            <a:r>
              <a:rPr lang="it-IT" sz="1100" dirty="0" smtClean="0"/>
              <a:t>, convertito </a:t>
            </a:r>
            <a:r>
              <a:rPr lang="it-IT" sz="1100" dirty="0" err="1" smtClean="0"/>
              <a:t>con</a:t>
            </a:r>
            <a:r>
              <a:rPr lang="it-IT" sz="1100" dirty="0" err="1" smtClean="0">
                <a:hlinkClick r:id="rId5"/>
              </a:rPr>
              <a:t>L</a:t>
            </a:r>
            <a:r>
              <a:rPr lang="it-IT" sz="1100" dirty="0" smtClean="0">
                <a:hlinkClick r:id="rId5"/>
              </a:rPr>
              <a:t>. 9 agosto 2013, n. 98</a:t>
            </a:r>
            <a:r>
              <a:rPr lang="it-IT" sz="1100" dirty="0" smtClean="0"/>
              <a:t>.</a:t>
            </a:r>
            <a:br>
              <a:rPr lang="it-IT" sz="1100" dirty="0" smtClean="0"/>
            </a:br>
            <a:r>
              <a:rPr lang="it-IT" sz="1100" dirty="0" smtClean="0"/>
              <a:t>(5) Comma inserito dall’art. 47-bis, comma 1, lett. b), </a:t>
            </a:r>
            <a:r>
              <a:rPr lang="it-IT" sz="1100" dirty="0" smtClean="0">
                <a:hlinkClick r:id="rId4"/>
              </a:rPr>
              <a:t>D.L. 21 giugno 2013, n. 69</a:t>
            </a:r>
            <a:r>
              <a:rPr lang="it-IT" sz="1100" dirty="0" smtClean="0"/>
              <a:t>, convertito con </a:t>
            </a:r>
            <a:r>
              <a:rPr lang="it-IT" sz="1100" dirty="0" smtClean="0">
                <a:hlinkClick r:id="rId5"/>
              </a:rPr>
              <a:t>L. 9 agosto 2013, n. 98</a:t>
            </a:r>
            <a:r>
              <a:rPr lang="it-IT" sz="1100" dirty="0" smtClean="0"/>
              <a:t>.</a:t>
            </a:r>
          </a:p>
          <a:p>
            <a:endParaRPr lang="it-IT" sz="1200"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z="2000" b="1" i="0" kern="1200" dirty="0" smtClean="0">
                <a:solidFill>
                  <a:schemeClr val="tx1"/>
                </a:solidFill>
                <a:latin typeface="+mj-lt"/>
                <a:ea typeface="+mj-ea"/>
                <a:cs typeface="+mj-cs"/>
              </a:rPr>
              <a:t>Articolo 28.</a:t>
            </a:r>
            <a:br>
              <a:rPr lang="it-IT" sz="2000" b="1" i="0" kern="1200" dirty="0" smtClean="0">
                <a:solidFill>
                  <a:schemeClr val="tx1"/>
                </a:solidFill>
                <a:latin typeface="+mj-lt"/>
                <a:ea typeface="+mj-ea"/>
                <a:cs typeface="+mj-cs"/>
              </a:rPr>
            </a:br>
            <a:r>
              <a:rPr lang="it-IT" sz="2000" b="1" i="0" kern="1200" dirty="0" smtClean="0">
                <a:solidFill>
                  <a:schemeClr val="tx1"/>
                </a:solidFill>
                <a:latin typeface="+mj-lt"/>
                <a:ea typeface="+mj-ea"/>
                <a:cs typeface="+mj-cs"/>
              </a:rPr>
              <a:t>(Modifica dell'articolo 15 del testo unico di cui al decreto del Presidente della Repubblica</a:t>
            </a:r>
            <a:br>
              <a:rPr lang="it-IT" sz="2000" b="1" i="0" kern="1200" dirty="0" smtClean="0">
                <a:solidFill>
                  <a:schemeClr val="tx1"/>
                </a:solidFill>
                <a:latin typeface="+mj-lt"/>
                <a:ea typeface="+mj-ea"/>
                <a:cs typeface="+mj-cs"/>
              </a:rPr>
            </a:br>
            <a:r>
              <a:rPr lang="it-IT" sz="2000" b="1" i="0" kern="1200" dirty="0" smtClean="0">
                <a:solidFill>
                  <a:schemeClr val="tx1"/>
                </a:solidFill>
                <a:latin typeface="+mj-lt"/>
                <a:ea typeface="+mj-ea"/>
                <a:cs typeface="+mj-cs"/>
              </a:rPr>
              <a:t>10 gennaio 1957, n. 3, in materia di segreto di ufficio) (</a:t>
            </a:r>
            <a:r>
              <a:rPr lang="it-IT" sz="2000" b="1" i="0" kern="1200" baseline="30000" dirty="0" smtClean="0">
                <a:solidFill>
                  <a:schemeClr val="tx1"/>
                </a:solidFill>
                <a:latin typeface="+mj-lt"/>
                <a:ea typeface="+mj-ea"/>
                <a:cs typeface="+mj-cs"/>
              </a:rPr>
              <a:t>1</a:t>
            </a:r>
            <a:r>
              <a:rPr lang="it-IT" sz="2000" b="1" i="0" kern="1200" dirty="0" smtClean="0">
                <a:solidFill>
                  <a:schemeClr val="tx1"/>
                </a:solidFill>
                <a:latin typeface="+mj-lt"/>
                <a:ea typeface="+mj-ea"/>
                <a:cs typeface="+mj-cs"/>
              </a:rPr>
              <a:t>)</a:t>
            </a:r>
            <a:endParaRPr lang="it-IT" sz="2000" dirty="0"/>
          </a:p>
        </p:txBody>
      </p:sp>
      <p:sp>
        <p:nvSpPr>
          <p:cNvPr id="3" name="Segnaposto contenuto 2"/>
          <p:cNvSpPr>
            <a:spLocks noGrp="1"/>
          </p:cNvSpPr>
          <p:nvPr>
            <p:ph idx="1"/>
          </p:nvPr>
        </p:nvSpPr>
        <p:spPr/>
        <p:txBody>
          <a:bodyPr/>
          <a:lstStyle/>
          <a:p>
            <a:r>
              <a:rPr lang="it-IT" sz="2200" dirty="0" smtClean="0"/>
              <a:t>1. L'art. 15 del testo unico delle disposizioni concernenti lo statuto degli impiegati civili dello Stato, approvato con decreto del Presidente della Repubblica 10 gennaio 1957, n. 3, è sostituito dal seguente:</a:t>
            </a:r>
          </a:p>
          <a:p>
            <a:r>
              <a:rPr lang="it-IT" sz="2200" dirty="0" smtClean="0"/>
              <a:t>"Art. 15 (Segreto d'ufficio). - 1. L'impiegato deve mantenere il segreto d'ufficio. Non può trasmettere a chi non ne abbia diritto informazioni riguardanti provvedimenti od operazioni amministrative, in corso o concluse, ovvero notizie di cui sia venuto a conoscenza a causa delle sue funzioni, al di fuori delle ipotesi e delle modalità previste dalle norme sul diritto di accesso. Nell'ambito delle proprie attribuzioni, l'impiegato preposto ad un ufficio rilascia copie ed estratti di atti e documenti di ufficio nei casi non vietati dall'ordinamento".</a:t>
            </a:r>
          </a:p>
          <a:p>
            <a:pPr marL="457200" indent="-457200">
              <a:buAutoNum type="arabicParenBoth"/>
            </a:pPr>
            <a:r>
              <a:rPr lang="it-IT" sz="2200" dirty="0" smtClean="0"/>
              <a:t>Rubrica aggiunta dall'art. 21, </a:t>
            </a:r>
            <a:r>
              <a:rPr lang="it-IT" sz="2200" dirty="0" smtClean="0">
                <a:hlinkClick r:id="rId2"/>
              </a:rPr>
              <a:t>L. 11 febbraio 2005, n. 15</a:t>
            </a:r>
            <a:r>
              <a:rPr lang="it-IT" sz="2200" dirty="0" smtClean="0"/>
              <a:t>.</a:t>
            </a:r>
          </a:p>
          <a:p>
            <a:pPr marL="457200" indent="-457200">
              <a:buAutoNum type="arabicParenBoth"/>
            </a:pPr>
            <a:endParaRPr lang="it-IT" sz="2200" dirty="0" smtClean="0"/>
          </a:p>
          <a:p>
            <a:endParaRPr lang="it-IT" sz="1200"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fontAlgn="base"/>
            <a:r>
              <a:rPr lang="it-IT" sz="1800" b="1" i="0" kern="1200" dirty="0" smtClean="0">
                <a:solidFill>
                  <a:schemeClr val="tx1"/>
                </a:solidFill>
                <a:latin typeface="+mj-lt"/>
                <a:ea typeface="+mj-ea"/>
                <a:cs typeface="+mj-cs"/>
              </a:rPr>
              <a:t/>
            </a:r>
            <a:br>
              <a:rPr lang="it-IT" sz="1800" b="1" i="0" kern="1200" dirty="0" smtClean="0">
                <a:solidFill>
                  <a:schemeClr val="tx1"/>
                </a:solidFill>
                <a:latin typeface="+mj-lt"/>
                <a:ea typeface="+mj-ea"/>
                <a:cs typeface="+mj-cs"/>
              </a:rPr>
            </a:br>
            <a:r>
              <a:rPr lang="it-IT" sz="1800" b="1" dirty="0" smtClean="0"/>
              <a:t/>
            </a:r>
            <a:br>
              <a:rPr lang="it-IT" sz="1800" b="1" dirty="0" smtClean="0"/>
            </a:br>
            <a:r>
              <a:rPr lang="it-IT" sz="1800" b="1" i="0" kern="1200" dirty="0" smtClean="0">
                <a:solidFill>
                  <a:schemeClr val="tx1"/>
                </a:solidFill>
                <a:latin typeface="+mj-lt"/>
                <a:ea typeface="+mj-ea"/>
                <a:cs typeface="+mj-cs"/>
              </a:rPr>
              <a:t>Capo </a:t>
            </a:r>
            <a:r>
              <a:rPr lang="it-IT" sz="1800" b="1" i="0" kern="1200" dirty="0" err="1" smtClean="0">
                <a:solidFill>
                  <a:schemeClr val="tx1"/>
                </a:solidFill>
                <a:latin typeface="+mj-lt"/>
                <a:ea typeface="+mj-ea"/>
                <a:cs typeface="+mj-cs"/>
              </a:rPr>
              <a:t>VI</a:t>
            </a:r>
            <a:r>
              <a:rPr lang="it-IT" sz="1800" b="1" i="0" kern="1200" dirty="0" smtClean="0">
                <a:solidFill>
                  <a:schemeClr val="tx1"/>
                </a:solidFill>
                <a:latin typeface="+mj-lt"/>
                <a:ea typeface="+mj-ea"/>
                <a:cs typeface="+mj-cs"/>
              </a:rPr>
              <a:t/>
            </a:r>
            <a:br>
              <a:rPr lang="it-IT" sz="1800" b="1" i="0" kern="1200" dirty="0" smtClean="0">
                <a:solidFill>
                  <a:schemeClr val="tx1"/>
                </a:solidFill>
                <a:latin typeface="+mj-lt"/>
                <a:ea typeface="+mj-ea"/>
                <a:cs typeface="+mj-cs"/>
              </a:rPr>
            </a:br>
            <a:r>
              <a:rPr lang="it-IT" sz="1800" b="1" i="0" kern="1200" dirty="0" smtClean="0">
                <a:solidFill>
                  <a:schemeClr val="tx1"/>
                </a:solidFill>
                <a:latin typeface="+mj-lt"/>
                <a:ea typeface="+mj-ea"/>
                <a:cs typeface="+mj-cs"/>
              </a:rPr>
              <a:t>Disposizioni finali</a:t>
            </a:r>
            <a:endParaRPr lang="it-IT" sz="1800" b="0" i="0" kern="1200" dirty="0" smtClean="0">
              <a:solidFill>
                <a:schemeClr val="tx1"/>
              </a:solidFill>
              <a:latin typeface="+mj-lt"/>
              <a:ea typeface="+mj-ea"/>
              <a:cs typeface="+mj-cs"/>
            </a:endParaRPr>
          </a:p>
          <a:p>
            <a:pPr fontAlgn="base"/>
            <a:r>
              <a:rPr lang="it-IT" sz="1800" b="1" i="0" kern="1200" dirty="0" smtClean="0">
                <a:solidFill>
                  <a:schemeClr val="tx1"/>
                </a:solidFill>
                <a:latin typeface="+mj-lt"/>
                <a:ea typeface="+mj-ea"/>
                <a:cs typeface="+mj-cs"/>
              </a:rPr>
              <a:t>Articolo 29. (</a:t>
            </a:r>
            <a:r>
              <a:rPr lang="it-IT" sz="1800" b="1" i="0" kern="1200" baseline="30000" dirty="0" smtClean="0">
                <a:solidFill>
                  <a:schemeClr val="tx1"/>
                </a:solidFill>
                <a:latin typeface="+mj-lt"/>
                <a:ea typeface="+mj-ea"/>
                <a:cs typeface="+mj-cs"/>
              </a:rPr>
              <a:t>1</a:t>
            </a:r>
            <a:r>
              <a:rPr lang="it-IT" sz="1800" b="1" i="0" kern="1200" dirty="0" smtClean="0">
                <a:solidFill>
                  <a:schemeClr val="tx1"/>
                </a:solidFill>
                <a:latin typeface="+mj-lt"/>
                <a:ea typeface="+mj-ea"/>
                <a:cs typeface="+mj-cs"/>
              </a:rPr>
              <a:t>)</a:t>
            </a:r>
            <a:br>
              <a:rPr lang="it-IT" sz="1800" b="1" i="0" kern="1200" dirty="0" smtClean="0">
                <a:solidFill>
                  <a:schemeClr val="tx1"/>
                </a:solidFill>
                <a:latin typeface="+mj-lt"/>
                <a:ea typeface="+mj-ea"/>
                <a:cs typeface="+mj-cs"/>
              </a:rPr>
            </a:br>
            <a:r>
              <a:rPr lang="it-IT" sz="1800" b="1" i="0" kern="1200" dirty="0" smtClean="0">
                <a:solidFill>
                  <a:schemeClr val="tx1"/>
                </a:solidFill>
                <a:latin typeface="+mj-lt"/>
                <a:ea typeface="+mj-ea"/>
                <a:cs typeface="+mj-cs"/>
              </a:rPr>
              <a:t>(Ambito di applicazione della legge)</a:t>
            </a:r>
            <a:endParaRPr lang="it-IT" sz="1800" b="0" i="0" kern="1200" dirty="0" smtClean="0">
              <a:solidFill>
                <a:schemeClr val="tx1"/>
              </a:solidFill>
              <a:latin typeface="+mj-lt"/>
              <a:ea typeface="+mj-ea"/>
              <a:cs typeface="+mj-cs"/>
            </a:endParaRPr>
          </a:p>
          <a:p>
            <a:endParaRPr lang="it-IT" dirty="0"/>
          </a:p>
        </p:txBody>
      </p:sp>
      <p:sp>
        <p:nvSpPr>
          <p:cNvPr id="3" name="Segnaposto contenuto 2"/>
          <p:cNvSpPr>
            <a:spLocks noGrp="1"/>
          </p:cNvSpPr>
          <p:nvPr>
            <p:ph idx="1"/>
          </p:nvPr>
        </p:nvSpPr>
        <p:spPr>
          <a:xfrm>
            <a:off x="457200" y="1600200"/>
            <a:ext cx="8461948" cy="4935511"/>
          </a:xfrm>
        </p:spPr>
        <p:txBody>
          <a:bodyPr/>
          <a:lstStyle/>
          <a:p>
            <a:r>
              <a:rPr lang="it-IT" sz="1100" dirty="0" smtClean="0"/>
              <a:t>1. Le disposizioni della presente legge si applicano alle amministrazioni statali e agli enti pubblici nazionali. Le disposizioni della presente legge si applicano, altresì, alle società con totale o prevalente capitale pubblico, limitatamente all'esercizio delle funzioni amministrative. Le disposizioni di cui agli articoli 2-bis, 11, 15 e 25, commi 5, 5-bis e 6, nonché quelle del capo </a:t>
            </a:r>
            <a:r>
              <a:rPr lang="it-IT" sz="1100" dirty="0" err="1" smtClean="0"/>
              <a:t>IV-bis</a:t>
            </a:r>
            <a:r>
              <a:rPr lang="it-IT" sz="1100" dirty="0" smtClean="0"/>
              <a:t> si applicano a tutte le amministrazioni pubbliche. (</a:t>
            </a:r>
            <a:r>
              <a:rPr lang="it-IT" sz="1100" baseline="30000" dirty="0" smtClean="0"/>
              <a:t>2</a:t>
            </a:r>
            <a:r>
              <a:rPr lang="it-IT" sz="1100" dirty="0" smtClean="0"/>
              <a:t>)</a:t>
            </a:r>
          </a:p>
          <a:p>
            <a:r>
              <a:rPr lang="it-IT" sz="1100" dirty="0" smtClean="0"/>
              <a:t>2. Le regioni e gli enti locali, nell'ambito delle rispettive competenze, regolano le materie disciplinate dalla presente legge nel rispetto del sistema costituzionale e delle garanzie del cittadino nei riguardi dell'azione amministrativa, così come definite dai principi stabiliti dalla presente legge.</a:t>
            </a:r>
          </a:p>
          <a:p>
            <a:r>
              <a:rPr lang="it-IT" sz="1100" dirty="0" smtClean="0"/>
              <a:t>2-bis. Attengono ai livelli essenziali delle prestazioni di cui all'articolo 117, secondo comma, lettera m), della Costituzione le disposizioni della presente legge concernenti gli obblighi per la pubblica amministrazione di garantire la partecipazione dell'interessato al procedimento, di individuarne un responsabile, di concluderlo entro il termine prefissato e di assicurare l'accesso alla documentazione amministrativa, nonché quelle relative alla durata massima dei procedimenti. (</a:t>
            </a:r>
            <a:r>
              <a:rPr lang="it-IT" sz="1100" baseline="30000" dirty="0" smtClean="0"/>
              <a:t>3</a:t>
            </a:r>
            <a:r>
              <a:rPr lang="it-IT" sz="1100" dirty="0" smtClean="0"/>
              <a:t>)</a:t>
            </a:r>
          </a:p>
          <a:p>
            <a:r>
              <a:rPr lang="it-IT" sz="1100" dirty="0" smtClean="0"/>
              <a:t>2-ter. Attengono altresì ai livelli essenziali delle prestazioni di cui all'articolo 117, secondo comma, lettera m), della Costituzione le disposizioni della presente legge concernenti la dichiarazione di inizio attività (</a:t>
            </a:r>
            <a:r>
              <a:rPr lang="it-IT" sz="1100" baseline="30000" dirty="0" smtClean="0"/>
              <a:t>2</a:t>
            </a:r>
            <a:r>
              <a:rPr lang="it-IT" sz="1100" dirty="0" smtClean="0"/>
              <a:t>) e il silenzio assenso, salva la possibilità di individuare, con intese in sede di Conferenza unificata di cui all'articolo 8 del decreto legislativo 28 agosto 1997, n. 281, e successive modificazioni, casi ulteriori in cui tali disposizioni non si applicano. (</a:t>
            </a:r>
            <a:r>
              <a:rPr lang="it-IT" sz="1100" baseline="30000" dirty="0" smtClean="0"/>
              <a:t>4</a:t>
            </a:r>
            <a:r>
              <a:rPr lang="it-IT" sz="1100" dirty="0" smtClean="0"/>
              <a:t>)</a:t>
            </a:r>
          </a:p>
          <a:p>
            <a:r>
              <a:rPr lang="it-IT" sz="1100" dirty="0" smtClean="0"/>
              <a:t>2-quater. Le regioni e gli enti locali, nel disciplinare i procedimenti amministrativi di loro competenza, non possono stabilire garanzie inferiori a quelle assicurate ai privati dalle disposizioni attinenti ai livelli essenziali delle prestazioni di cui ai commi 2-bis e 2-ter, ma possono prevedere livelli ulteriori di tutela. (</a:t>
            </a:r>
            <a:r>
              <a:rPr lang="it-IT" sz="1100" baseline="30000" dirty="0" smtClean="0"/>
              <a:t>5</a:t>
            </a:r>
            <a:r>
              <a:rPr lang="it-IT" sz="1100" dirty="0" smtClean="0"/>
              <a:t>)</a:t>
            </a:r>
          </a:p>
          <a:p>
            <a:r>
              <a:rPr lang="it-IT" sz="1100" dirty="0" smtClean="0"/>
              <a:t>2-quinquies. Le regioni a statuto speciale e le province autonome di Trento e di Bolzano adeguano la propria legislazione alle disposizioni del presente articolo, secondo i rispettivi statuti e le relative norme di attuazione. (</a:t>
            </a:r>
            <a:r>
              <a:rPr lang="it-IT" sz="1100" baseline="30000" dirty="0" smtClean="0"/>
              <a:t>5</a:t>
            </a:r>
            <a:r>
              <a:rPr lang="it-IT" sz="1100" dirty="0" smtClean="0"/>
              <a:t>)</a:t>
            </a:r>
          </a:p>
          <a:p>
            <a:r>
              <a:rPr lang="it-IT" sz="1100" dirty="0" smtClean="0"/>
              <a:t>(1) Articolo così sostituito dall'art. 19, </a:t>
            </a:r>
            <a:r>
              <a:rPr lang="it-IT" sz="1100" dirty="0" smtClean="0">
                <a:hlinkClick r:id="rId2"/>
              </a:rPr>
              <a:t>L. 11 febbraio 2005, n. 15</a:t>
            </a:r>
            <a:r>
              <a:rPr lang="it-IT" sz="1100" dirty="0" smtClean="0"/>
              <a:t>.</a:t>
            </a:r>
            <a:br>
              <a:rPr lang="it-IT" sz="1100" dirty="0" smtClean="0"/>
            </a:br>
            <a:r>
              <a:rPr lang="it-IT" sz="1100" dirty="0" smtClean="0"/>
              <a:t>(2) Comma così' sostituito dall'art. 10, </a:t>
            </a:r>
            <a:r>
              <a:rPr lang="it-IT" sz="1100" dirty="0" err="1" smtClean="0"/>
              <a:t>co</a:t>
            </a:r>
            <a:r>
              <a:rPr lang="it-IT" sz="1100" dirty="0" smtClean="0"/>
              <a:t>. 1, lett. b), </a:t>
            </a:r>
            <a:r>
              <a:rPr lang="it-IT" sz="1100" dirty="0" smtClean="0">
                <a:hlinkClick r:id="rId3"/>
              </a:rPr>
              <a:t>L. 18 giugno 2009, n. 69</a:t>
            </a:r>
            <a:r>
              <a:rPr lang="it-IT" sz="1100" dirty="0" smtClean="0"/>
              <a:t>.</a:t>
            </a:r>
            <a:br>
              <a:rPr lang="it-IT" sz="1100" dirty="0" smtClean="0"/>
            </a:br>
            <a:r>
              <a:rPr lang="it-IT" sz="1100" dirty="0" smtClean="0"/>
              <a:t>(3) Comma aggiunto dall'art. 10, </a:t>
            </a:r>
            <a:r>
              <a:rPr lang="it-IT" sz="1100" dirty="0" err="1" smtClean="0"/>
              <a:t>co</a:t>
            </a:r>
            <a:r>
              <a:rPr lang="it-IT" sz="1100" dirty="0" smtClean="0"/>
              <a:t>. 1, lett. b), </a:t>
            </a:r>
            <a:r>
              <a:rPr lang="it-IT" sz="1100" dirty="0" smtClean="0">
                <a:hlinkClick r:id="rId3"/>
              </a:rPr>
              <a:t>L. 18 giugno 2009, n. 69</a:t>
            </a:r>
            <a:r>
              <a:rPr lang="it-IT" sz="1100" dirty="0" smtClean="0"/>
              <a:t>.</a:t>
            </a:r>
            <a:br>
              <a:rPr lang="it-IT" sz="1100" dirty="0" smtClean="0"/>
            </a:br>
            <a:r>
              <a:rPr lang="it-IT" sz="1100" dirty="0" smtClean="0"/>
              <a:t>(4) Comma aggiunto dall'art. 10, </a:t>
            </a:r>
            <a:r>
              <a:rPr lang="it-IT" sz="1100" dirty="0" err="1" smtClean="0"/>
              <a:t>co</a:t>
            </a:r>
            <a:r>
              <a:rPr lang="it-IT" sz="1100" dirty="0" smtClean="0"/>
              <a:t>. 1, lett. b), </a:t>
            </a:r>
            <a:r>
              <a:rPr lang="it-IT" sz="1100" dirty="0" smtClean="0">
                <a:hlinkClick r:id="rId3"/>
              </a:rPr>
              <a:t>L. 18 giugno 2009, n. 69</a:t>
            </a:r>
            <a:r>
              <a:rPr lang="it-IT" sz="1100" dirty="0" smtClean="0"/>
              <a:t> e poi cosi modificato dall'art. 49, </a:t>
            </a:r>
            <a:r>
              <a:rPr lang="it-IT" sz="1100" dirty="0" err="1" smtClean="0"/>
              <a:t>co</a:t>
            </a:r>
            <a:r>
              <a:rPr lang="it-IT" sz="1100" dirty="0" smtClean="0"/>
              <a:t>. 4, </a:t>
            </a:r>
            <a:r>
              <a:rPr lang="it-IT" sz="1100" dirty="0" smtClean="0">
                <a:hlinkClick r:id="rId4"/>
              </a:rPr>
              <a:t>D.L. 31 maggio 2010, n. 78</a:t>
            </a:r>
            <a:r>
              <a:rPr lang="it-IT" sz="1100" dirty="0" smtClean="0"/>
              <a:t>, convertito con modificazioni nella, </a:t>
            </a:r>
            <a:r>
              <a:rPr lang="it-IT" sz="1100" dirty="0" smtClean="0">
                <a:hlinkClick r:id="rId5"/>
              </a:rPr>
              <a:t>L. 30 luglio 2010, n. 122</a:t>
            </a:r>
            <a:r>
              <a:rPr lang="it-IT" sz="1100" dirty="0" smtClean="0"/>
              <a:t>.</a:t>
            </a:r>
            <a:br>
              <a:rPr lang="it-IT" sz="1100" dirty="0" smtClean="0"/>
            </a:br>
            <a:r>
              <a:rPr lang="it-IT" sz="1100" dirty="0" smtClean="0"/>
              <a:t>(5) Comma aggiunto dall'art. 10, </a:t>
            </a:r>
            <a:r>
              <a:rPr lang="it-IT" sz="1100" dirty="0" err="1" smtClean="0"/>
              <a:t>co</a:t>
            </a:r>
            <a:r>
              <a:rPr lang="it-IT" sz="1100" dirty="0" smtClean="0"/>
              <a:t>. 1, lett. b), </a:t>
            </a:r>
            <a:r>
              <a:rPr lang="it-IT" sz="1100" dirty="0" smtClean="0">
                <a:hlinkClick r:id="rId3"/>
              </a:rPr>
              <a:t>L. 18 giugno 2009, n. 69.</a:t>
            </a:r>
            <a:endParaRPr lang="it-IT" sz="1100" dirty="0" smtClean="0"/>
          </a:p>
          <a:p>
            <a:endParaRPr lang="it-IT" sz="11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457200" y="395288"/>
            <a:ext cx="8229600" cy="5849937"/>
          </a:xfrm>
        </p:spPr>
        <p:txBody>
          <a:bodyPr rtlCol="0">
            <a:normAutofit fontScale="92500" lnSpcReduction="10000"/>
          </a:bodyPr>
          <a:lstStyle/>
          <a:p>
            <a:pPr marL="514350" indent="-514350" eaLnBrk="1" fontAlgn="auto" hangingPunct="1">
              <a:spcAft>
                <a:spcPts val="0"/>
              </a:spcAft>
              <a:buFont typeface="+mj-lt"/>
              <a:buAutoNum type="arabicPeriod" startAt="2"/>
              <a:defRPr/>
            </a:pPr>
            <a:r>
              <a:rPr lang="it-IT" sz="3000" b="1" u="sng" dirty="0" smtClean="0"/>
              <a:t>Accesso e riservatezza: i controinteressati</a:t>
            </a:r>
            <a:endParaRPr lang="it-IT" sz="3000" b="1" dirty="0"/>
          </a:p>
          <a:p>
            <a:pPr marL="914400" lvl="1" indent="-514350" eaLnBrk="1" fontAlgn="auto" hangingPunct="1">
              <a:spcAft>
                <a:spcPts val="0"/>
              </a:spcAft>
              <a:buFont typeface="+mj-lt"/>
              <a:buAutoNum type="alphaLcPeriod"/>
              <a:defRPr/>
            </a:pPr>
            <a:r>
              <a:rPr lang="it-IT" sz="3000" dirty="0" smtClean="0"/>
              <a:t>Dati </a:t>
            </a:r>
            <a:r>
              <a:rPr lang="it-IT" sz="3000" dirty="0"/>
              <a:t>personali ordinari e dati </a:t>
            </a:r>
            <a:r>
              <a:rPr lang="it-IT" sz="3000" dirty="0" smtClean="0"/>
              <a:t>sensibili</a:t>
            </a:r>
          </a:p>
          <a:p>
            <a:pPr marL="914400" lvl="1" indent="-514350" eaLnBrk="1" fontAlgn="auto" hangingPunct="1">
              <a:spcAft>
                <a:spcPts val="0"/>
              </a:spcAft>
              <a:buFont typeface="+mj-lt"/>
              <a:buAutoNum type="alphaLcPeriod"/>
              <a:defRPr/>
            </a:pPr>
            <a:r>
              <a:rPr lang="it-IT" sz="3000" dirty="0" smtClean="0"/>
              <a:t>Dati </a:t>
            </a:r>
            <a:r>
              <a:rPr lang="it-IT" sz="3000" dirty="0"/>
              <a:t>personali sensibilissimi</a:t>
            </a:r>
          </a:p>
          <a:p>
            <a:pPr marL="0" indent="0" eaLnBrk="1" fontAlgn="auto" hangingPunct="1">
              <a:spcAft>
                <a:spcPts val="0"/>
              </a:spcAft>
              <a:buFont typeface="Arial"/>
              <a:buNone/>
              <a:defRPr/>
            </a:pPr>
            <a:r>
              <a:rPr lang="it-IT" sz="3000" dirty="0" smtClean="0"/>
              <a:t>	2.1 </a:t>
            </a:r>
            <a:r>
              <a:rPr lang="it-IT" sz="3000" dirty="0"/>
              <a:t>In particolare</a:t>
            </a:r>
            <a:r>
              <a:rPr lang="it-IT" sz="3000" i="1" dirty="0"/>
              <a:t>:</a:t>
            </a:r>
            <a:r>
              <a:rPr lang="it-IT" sz="3000" dirty="0"/>
              <a:t> l’accesso agli elaborati </a:t>
            </a:r>
            <a:r>
              <a:rPr lang="it-IT" sz="3000" dirty="0" smtClean="0"/>
              <a:t>degli 	alunni </a:t>
            </a:r>
            <a:r>
              <a:rPr lang="it-IT" sz="3000" dirty="0"/>
              <a:t>T.A.R. Lazio Roma, 	Sez. III </a:t>
            </a:r>
            <a:r>
              <a:rPr lang="it-IT" sz="3000" i="1" dirty="0"/>
              <a:t>bis,</a:t>
            </a:r>
            <a:r>
              <a:rPr lang="it-IT" sz="3000" dirty="0"/>
              <a:t> 25 ottobre </a:t>
            </a:r>
            <a:r>
              <a:rPr lang="it-IT" sz="3000" dirty="0" smtClean="0"/>
              <a:t>	2010</a:t>
            </a:r>
            <a:r>
              <a:rPr lang="it-IT" sz="3000" dirty="0"/>
              <a:t>, n. 33005 Cons. Stato, Sez. VI,28 ottobre 2010, 	n.7650</a:t>
            </a:r>
          </a:p>
          <a:p>
            <a:pPr marL="0" indent="0" eaLnBrk="1" fontAlgn="auto" hangingPunct="1">
              <a:spcAft>
                <a:spcPts val="0"/>
              </a:spcAft>
              <a:buFont typeface="Arial"/>
              <a:buNone/>
              <a:defRPr/>
            </a:pPr>
            <a:r>
              <a:rPr lang="it-IT" sz="3000" dirty="0" smtClean="0"/>
              <a:t>	2.2</a:t>
            </a:r>
            <a:r>
              <a:rPr lang="it-IT" sz="3000" dirty="0"/>
              <a:t>. In particolare: l’accesso al verbale del collegio </a:t>
            </a:r>
            <a:r>
              <a:rPr lang="it-IT" sz="3000" dirty="0" smtClean="0"/>
              <a:t>	dei </a:t>
            </a:r>
            <a:r>
              <a:rPr lang="it-IT" sz="3000" dirty="0"/>
              <a:t>docenti: Cons. Stato, 	6 maggio 2013, n. 2423</a:t>
            </a:r>
          </a:p>
          <a:p>
            <a:pPr marL="514350" indent="-514350" eaLnBrk="1" fontAlgn="auto" hangingPunct="1">
              <a:spcAft>
                <a:spcPts val="0"/>
              </a:spcAft>
              <a:buFont typeface="+mj-lt"/>
              <a:buAutoNum type="arabicPeriod" startAt="3"/>
              <a:defRPr/>
            </a:pPr>
            <a:r>
              <a:rPr lang="it-IT" sz="3000" b="1" u="sng" dirty="0"/>
              <a:t>La tutela della trasparenza alla luce del d.lgs. 33/13 e delle circolari applicative</a:t>
            </a:r>
            <a:r>
              <a:rPr lang="it-IT" sz="3000" b="1" dirty="0"/>
              <a:t> </a:t>
            </a:r>
            <a:r>
              <a:rPr lang="it-IT" sz="3000" dirty="0"/>
              <a:t>(circolare n. 2/13 della Presidenza del Consiglio dei Ministri – Dipartimento della Funzione Pubblica, n. 1/14)</a:t>
            </a:r>
          </a:p>
          <a:p>
            <a:pPr marL="0" indent="0" eaLnBrk="1" fontAlgn="auto" hangingPunct="1">
              <a:spcAft>
                <a:spcPts val="0"/>
              </a:spcAft>
              <a:buFont typeface="Arial"/>
              <a:buNone/>
              <a:defRPr/>
            </a:pPr>
            <a:endParaRPr lang="it-IT" dirty="0"/>
          </a:p>
        </p:txBody>
      </p:sp>
      <p:sp>
        <p:nvSpPr>
          <p:cNvPr id="15362" name="CasellaDiTesto 5"/>
          <p:cNvSpPr txBox="1">
            <a:spLocks noChangeArrowheads="1"/>
          </p:cNvSpPr>
          <p:nvPr/>
        </p:nvSpPr>
        <p:spPr bwMode="auto">
          <a:xfrm>
            <a:off x="6415088" y="6138863"/>
            <a:ext cx="2271712" cy="369887"/>
          </a:xfrm>
          <a:prstGeom prst="rect">
            <a:avLst/>
          </a:prstGeom>
          <a:noFill/>
          <a:ln w="9525">
            <a:noFill/>
            <a:miter lim="800000"/>
            <a:headEnd/>
            <a:tailEnd/>
          </a:ln>
        </p:spPr>
        <p:txBody>
          <a:bodyPr>
            <a:spAutoFit/>
          </a:bodyPr>
          <a:lstStyle/>
          <a:p>
            <a:r>
              <a:rPr lang="it-IT">
                <a:solidFill>
                  <a:srgbClr val="1F497D"/>
                </a:solidFill>
                <a:latin typeface="Calibri" pitchFamily="34" charset="0"/>
              </a:rPr>
              <a:t>Avv. Carmine Roberto</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457200" y="352425"/>
            <a:ext cx="8229600" cy="5773738"/>
          </a:xfrm>
        </p:spPr>
        <p:txBody>
          <a:bodyPr rtlCol="0">
            <a:normAutofit/>
          </a:bodyPr>
          <a:lstStyle/>
          <a:p>
            <a:pPr marL="0" indent="0" eaLnBrk="1" fontAlgn="auto" hangingPunct="1">
              <a:spcAft>
                <a:spcPts val="0"/>
              </a:spcAft>
              <a:buFont typeface="Arial"/>
              <a:buNone/>
              <a:defRPr/>
            </a:pPr>
            <a:r>
              <a:rPr lang="it-IT" sz="2800" b="1" u="sng" dirty="0"/>
              <a:t>Inquadramento generale (artt. 22 e </a:t>
            </a:r>
            <a:r>
              <a:rPr lang="it-IT" sz="2800" b="1" u="sng" dirty="0" err="1"/>
              <a:t>ss</a:t>
            </a:r>
            <a:r>
              <a:rPr lang="it-IT" sz="2800" b="1" u="sng" dirty="0"/>
              <a:t> L.241/90)</a:t>
            </a:r>
            <a:endParaRPr lang="it-IT" sz="2800" b="1" dirty="0"/>
          </a:p>
          <a:p>
            <a:pPr marL="914400" lvl="1" indent="-514350" eaLnBrk="1" fontAlgn="auto" hangingPunct="1">
              <a:spcAft>
                <a:spcPts val="0"/>
              </a:spcAft>
              <a:buFont typeface="+mj-lt"/>
              <a:buAutoNum type="alphaLcPeriod"/>
              <a:defRPr/>
            </a:pPr>
            <a:r>
              <a:rPr lang="it-IT" dirty="0"/>
              <a:t>Natura giuridica dell'accesso</a:t>
            </a:r>
          </a:p>
          <a:p>
            <a:pPr marL="914400" lvl="1" indent="-514350" eaLnBrk="1" fontAlgn="auto" hangingPunct="1">
              <a:spcAft>
                <a:spcPts val="0"/>
              </a:spcAft>
              <a:buFont typeface="+mj-lt"/>
              <a:buAutoNum type="alphaLcPeriod"/>
              <a:defRPr/>
            </a:pPr>
            <a:r>
              <a:rPr lang="it-IT" dirty="0"/>
              <a:t>I soggetti legittimati all'accesso</a:t>
            </a:r>
          </a:p>
          <a:p>
            <a:pPr marL="914400" lvl="1" indent="-514350" eaLnBrk="1" fontAlgn="auto" hangingPunct="1">
              <a:spcAft>
                <a:spcPts val="0"/>
              </a:spcAft>
              <a:buFont typeface="+mj-lt"/>
              <a:buAutoNum type="alphaLcPeriod"/>
              <a:defRPr/>
            </a:pPr>
            <a:r>
              <a:rPr lang="it-IT" dirty="0"/>
              <a:t>I documenti accessibili (questioni in tema di accesso agli atti interni, ai 	promemoria, ai brogliacci e alle videate computer; l’accesso ai pareri legali)</a:t>
            </a:r>
          </a:p>
          <a:p>
            <a:pPr marL="914400" lvl="1" indent="-514350" eaLnBrk="1" fontAlgn="auto" hangingPunct="1">
              <a:spcAft>
                <a:spcPts val="0"/>
              </a:spcAft>
              <a:buFont typeface="+mj-lt"/>
              <a:buAutoNum type="alphaLcPeriod"/>
              <a:defRPr/>
            </a:pPr>
            <a:r>
              <a:rPr lang="it-IT" u="sng" dirty="0"/>
              <a:t>Le modalità di accesso</a:t>
            </a:r>
            <a:endParaRPr lang="it-IT" dirty="0"/>
          </a:p>
          <a:p>
            <a:pPr lvl="2" eaLnBrk="1" fontAlgn="auto" hangingPunct="1">
              <a:spcAft>
                <a:spcPts val="0"/>
              </a:spcAft>
              <a:buFont typeface="Arial"/>
              <a:buChar char="•"/>
              <a:defRPr/>
            </a:pPr>
            <a:r>
              <a:rPr lang="it-IT" sz="2800" dirty="0"/>
              <a:t>L'accesso informale</a:t>
            </a:r>
          </a:p>
          <a:p>
            <a:pPr lvl="2" eaLnBrk="1" fontAlgn="auto" hangingPunct="1">
              <a:spcAft>
                <a:spcPts val="0"/>
              </a:spcAft>
              <a:buFont typeface="Arial"/>
              <a:buChar char="•"/>
              <a:defRPr/>
            </a:pPr>
            <a:r>
              <a:rPr lang="it-IT" sz="2800" dirty="0"/>
              <a:t>L'accesso formale</a:t>
            </a:r>
          </a:p>
          <a:p>
            <a:pPr eaLnBrk="1" fontAlgn="auto" hangingPunct="1">
              <a:spcAft>
                <a:spcPts val="0"/>
              </a:spcAft>
              <a:buFont typeface="Arial"/>
              <a:buChar char="•"/>
              <a:defRPr/>
            </a:pPr>
            <a:endParaRPr lang="it-IT" dirty="0"/>
          </a:p>
        </p:txBody>
      </p:sp>
      <p:sp>
        <p:nvSpPr>
          <p:cNvPr id="16386" name="CasellaDiTesto 3"/>
          <p:cNvSpPr txBox="1">
            <a:spLocks noChangeArrowheads="1"/>
          </p:cNvSpPr>
          <p:nvPr/>
        </p:nvSpPr>
        <p:spPr bwMode="auto">
          <a:xfrm>
            <a:off x="6415088" y="6126163"/>
            <a:ext cx="2271712" cy="369887"/>
          </a:xfrm>
          <a:prstGeom prst="rect">
            <a:avLst/>
          </a:prstGeom>
          <a:noFill/>
          <a:ln w="9525">
            <a:noFill/>
            <a:miter lim="800000"/>
            <a:headEnd/>
            <a:tailEnd/>
          </a:ln>
        </p:spPr>
        <p:txBody>
          <a:bodyPr>
            <a:spAutoFit/>
          </a:bodyPr>
          <a:lstStyle/>
          <a:p>
            <a:r>
              <a:rPr lang="it-IT">
                <a:solidFill>
                  <a:schemeClr val="tx2"/>
                </a:solidFill>
                <a:latin typeface="Calibri" pitchFamily="34" charset="0"/>
              </a:rPr>
              <a:t>Avv. Carmine Roberto</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457200" y="320675"/>
            <a:ext cx="8229600" cy="5805488"/>
          </a:xfrm>
        </p:spPr>
        <p:txBody>
          <a:bodyPr rtlCol="0">
            <a:normAutofit/>
          </a:bodyPr>
          <a:lstStyle/>
          <a:p>
            <a:pPr marL="0" indent="0" eaLnBrk="1" fontAlgn="auto" hangingPunct="1">
              <a:spcAft>
                <a:spcPts val="0"/>
              </a:spcAft>
              <a:buFont typeface="Arial"/>
              <a:buNone/>
              <a:defRPr/>
            </a:pPr>
            <a:r>
              <a:rPr lang="it-IT" sz="2500" b="1" u="sng" dirty="0" smtClean="0"/>
              <a:t>La posizione dei controinteressati rispetto all’esercizio del diritto d’accesso</a:t>
            </a:r>
            <a:endParaRPr lang="it-IT" sz="2500" b="1" dirty="0" smtClean="0"/>
          </a:p>
          <a:p>
            <a:pPr lvl="1" eaLnBrk="1" fontAlgn="auto" hangingPunct="1">
              <a:spcAft>
                <a:spcPts val="0"/>
              </a:spcAft>
              <a:buFont typeface="Wingdings" charset="2"/>
              <a:buChar char="Ø"/>
              <a:defRPr/>
            </a:pPr>
            <a:r>
              <a:rPr lang="it-IT" sz="2500" dirty="0" smtClean="0"/>
              <a:t>Dati </a:t>
            </a:r>
            <a:r>
              <a:rPr lang="it-IT" sz="2500" dirty="0"/>
              <a:t>personali ordinari e dati </a:t>
            </a:r>
            <a:r>
              <a:rPr lang="it-IT" sz="2500" dirty="0" smtClean="0"/>
              <a:t>sensibili</a:t>
            </a:r>
          </a:p>
          <a:p>
            <a:pPr lvl="1" eaLnBrk="1" fontAlgn="auto" hangingPunct="1">
              <a:spcAft>
                <a:spcPts val="0"/>
              </a:spcAft>
              <a:buFont typeface="Wingdings" charset="2"/>
              <a:buChar char="Ø"/>
              <a:defRPr/>
            </a:pPr>
            <a:r>
              <a:rPr lang="it-IT" sz="2500" dirty="0" smtClean="0"/>
              <a:t>Dati </a:t>
            </a:r>
            <a:r>
              <a:rPr lang="it-IT" sz="2500" dirty="0"/>
              <a:t>personali </a:t>
            </a:r>
            <a:r>
              <a:rPr lang="it-IT" sz="2500" dirty="0" smtClean="0"/>
              <a:t>sensibilissimi</a:t>
            </a:r>
          </a:p>
          <a:p>
            <a:pPr marL="457200" lvl="1" indent="0" eaLnBrk="1" fontAlgn="auto" hangingPunct="1">
              <a:spcAft>
                <a:spcPts val="0"/>
              </a:spcAft>
              <a:buFont typeface="Arial"/>
              <a:buNone/>
              <a:defRPr/>
            </a:pPr>
            <a:endParaRPr lang="it-IT" sz="2500" dirty="0"/>
          </a:p>
          <a:p>
            <a:pPr lvl="1" eaLnBrk="1" fontAlgn="auto" hangingPunct="1">
              <a:spcAft>
                <a:spcPts val="0"/>
              </a:spcAft>
              <a:buFont typeface="Arial"/>
              <a:buChar char="•"/>
              <a:defRPr/>
            </a:pPr>
            <a:r>
              <a:rPr lang="it-IT" sz="2300" dirty="0" smtClean="0"/>
              <a:t>In </a:t>
            </a:r>
            <a:r>
              <a:rPr lang="it-IT" sz="2300" dirty="0"/>
              <a:t>particolare</a:t>
            </a:r>
            <a:r>
              <a:rPr lang="it-IT" sz="2300" i="1" dirty="0"/>
              <a:t>:</a:t>
            </a:r>
            <a:r>
              <a:rPr lang="it-IT" sz="2300" dirty="0"/>
              <a:t> </a:t>
            </a:r>
            <a:r>
              <a:rPr lang="it-IT" sz="2300" u="sng" dirty="0"/>
              <a:t>l’accesso agli elaborati degli </a:t>
            </a:r>
            <a:r>
              <a:rPr lang="it-IT" sz="2300" u="sng" dirty="0" smtClean="0"/>
              <a:t>alunni </a:t>
            </a:r>
            <a:r>
              <a:rPr lang="it-IT" sz="2300" dirty="0" smtClean="0"/>
              <a:t>T.A.R</a:t>
            </a:r>
            <a:r>
              <a:rPr lang="it-IT" sz="2300" dirty="0"/>
              <a:t>. Lazio Roma, </a:t>
            </a:r>
            <a:r>
              <a:rPr lang="it-IT" sz="2300" dirty="0" smtClean="0"/>
              <a:t>Sez</a:t>
            </a:r>
            <a:r>
              <a:rPr lang="it-IT" sz="2300" dirty="0"/>
              <a:t>. III </a:t>
            </a:r>
            <a:r>
              <a:rPr lang="it-IT" sz="2300" i="1" dirty="0"/>
              <a:t>bis,</a:t>
            </a:r>
            <a:r>
              <a:rPr lang="it-IT" sz="2300" dirty="0"/>
              <a:t> 25 ottobre </a:t>
            </a:r>
            <a:r>
              <a:rPr lang="it-IT" sz="2300" dirty="0" smtClean="0"/>
              <a:t>2010</a:t>
            </a:r>
            <a:r>
              <a:rPr lang="it-IT" sz="2300" dirty="0"/>
              <a:t>, n. </a:t>
            </a:r>
            <a:r>
              <a:rPr lang="it-IT" sz="2300" dirty="0" smtClean="0"/>
              <a:t>33005; </a:t>
            </a:r>
            <a:r>
              <a:rPr lang="it-IT" sz="2300" dirty="0"/>
              <a:t>Cons. Stato, Sez. VI,28 ottobre 2010, </a:t>
            </a:r>
            <a:r>
              <a:rPr lang="it-IT" sz="2300" dirty="0" smtClean="0"/>
              <a:t>n</a:t>
            </a:r>
            <a:r>
              <a:rPr lang="it-IT" sz="2300" dirty="0"/>
              <a:t>.</a:t>
            </a:r>
            <a:r>
              <a:rPr lang="it-IT" sz="2300" dirty="0" smtClean="0"/>
              <a:t>7650</a:t>
            </a:r>
          </a:p>
          <a:p>
            <a:pPr lvl="1" eaLnBrk="1" fontAlgn="auto" hangingPunct="1">
              <a:spcAft>
                <a:spcPts val="0"/>
              </a:spcAft>
              <a:buFont typeface="Arial"/>
              <a:buChar char="•"/>
              <a:defRPr/>
            </a:pPr>
            <a:r>
              <a:rPr lang="it-IT" sz="2300" dirty="0" smtClean="0"/>
              <a:t>In </a:t>
            </a:r>
            <a:r>
              <a:rPr lang="it-IT" sz="2300" dirty="0"/>
              <a:t>particolare: </a:t>
            </a:r>
            <a:r>
              <a:rPr lang="it-IT" sz="2300" u="sng" dirty="0"/>
              <a:t>l’accesso al verbale del collegio </a:t>
            </a:r>
            <a:r>
              <a:rPr lang="it-IT" sz="2300" u="sng" dirty="0" smtClean="0"/>
              <a:t>dei docenti</a:t>
            </a:r>
            <a:r>
              <a:rPr lang="it-IT" sz="2300" dirty="0"/>
              <a:t>: Cons. Stato, </a:t>
            </a:r>
            <a:r>
              <a:rPr lang="it-IT" sz="2300" dirty="0" smtClean="0"/>
              <a:t>6 </a:t>
            </a:r>
            <a:r>
              <a:rPr lang="it-IT" sz="2300" dirty="0"/>
              <a:t>maggio 2013, n. 2423</a:t>
            </a:r>
          </a:p>
          <a:p>
            <a:pPr marL="0" indent="0" eaLnBrk="1" fontAlgn="auto" hangingPunct="1">
              <a:spcAft>
                <a:spcPts val="0"/>
              </a:spcAft>
              <a:buFont typeface="Arial"/>
              <a:buNone/>
              <a:defRPr/>
            </a:pPr>
            <a:endParaRPr lang="it-IT" dirty="0"/>
          </a:p>
        </p:txBody>
      </p:sp>
      <p:sp>
        <p:nvSpPr>
          <p:cNvPr id="17410" name="CasellaDiTesto 3"/>
          <p:cNvSpPr txBox="1">
            <a:spLocks noChangeArrowheads="1"/>
          </p:cNvSpPr>
          <p:nvPr/>
        </p:nvSpPr>
        <p:spPr bwMode="auto">
          <a:xfrm>
            <a:off x="6415088" y="6126163"/>
            <a:ext cx="2271712" cy="369887"/>
          </a:xfrm>
          <a:prstGeom prst="rect">
            <a:avLst/>
          </a:prstGeom>
          <a:noFill/>
          <a:ln w="9525">
            <a:noFill/>
            <a:miter lim="800000"/>
            <a:headEnd/>
            <a:tailEnd/>
          </a:ln>
        </p:spPr>
        <p:txBody>
          <a:bodyPr>
            <a:spAutoFit/>
          </a:bodyPr>
          <a:lstStyle/>
          <a:p>
            <a:r>
              <a:rPr lang="it-IT">
                <a:solidFill>
                  <a:schemeClr val="tx2"/>
                </a:solidFill>
                <a:latin typeface="Calibri" pitchFamily="34" charset="0"/>
              </a:rPr>
              <a:t>Avv. Carmine Roberto</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Segnaposto contenuto 2"/>
          <p:cNvSpPr>
            <a:spLocks noGrp="1"/>
          </p:cNvSpPr>
          <p:nvPr>
            <p:ph idx="1"/>
          </p:nvPr>
        </p:nvSpPr>
        <p:spPr>
          <a:xfrm>
            <a:off x="457200" y="428625"/>
            <a:ext cx="8229600" cy="5697538"/>
          </a:xfrm>
        </p:spPr>
        <p:txBody>
          <a:bodyPr/>
          <a:lstStyle/>
          <a:p>
            <a:pPr marL="0" indent="0" eaLnBrk="1" hangingPunct="1">
              <a:buFont typeface="Arial" charset="0"/>
              <a:buNone/>
            </a:pPr>
            <a:r>
              <a:rPr lang="it-IT" sz="2500" b="1" smtClean="0"/>
              <a:t>L’accesso agli elaborati degli alunni (2)</a:t>
            </a:r>
          </a:p>
          <a:p>
            <a:pPr marL="0" indent="0" eaLnBrk="1" hangingPunct="1">
              <a:buFont typeface="Arial" charset="0"/>
              <a:buNone/>
            </a:pPr>
            <a:r>
              <a:rPr lang="it-IT" sz="2500" b="1" smtClean="0"/>
              <a:t>Cons. Stato, Sez. VI,28 ottobre 2010, n.7650</a:t>
            </a:r>
          </a:p>
          <a:p>
            <a:pPr marL="0" indent="0" eaLnBrk="1" hangingPunct="1"/>
            <a:r>
              <a:rPr lang="it-IT" sz="1600" smtClean="0"/>
              <a:t>Ai sensi dell'art. 24 comma 3, l. n. 241 del 1990, "non sono ammissibili istanze di accesso preordinate ad un controllo generalizzato dell'operato delle pubbliche amministrazioni" (nel caso di specie, la richiesta di accesso agli elaborati di tutti i compagni di classe appare proprio un inammissibile controllo generalizzato, solo che si consideri che la funzione docente non è diretta alla scelta dei più meritevoli secondo una graduatoria di valore, bensì alla formazione dei ragazzi e alla verifica dei risultati da ognuno di essi conseguiti. Non si tratta pertanto di una procedura comparativa, nella quale potrebbe ipotizzarsi una disparità di trattamento).</a:t>
            </a:r>
          </a:p>
          <a:p>
            <a:pPr marL="0" indent="0" eaLnBrk="1" hangingPunct="1"/>
            <a:r>
              <a:rPr lang="it-IT" sz="1600" smtClean="0"/>
              <a:t>Ai sensi dell'art. 39 dell'o.m. 21 maggio 2001 n. 90, il diritto di accesso ai documenti scolastici si esercita "mediante esame e visione degli atti, senza alcun pagamento, o con rilascio di copie informi con rimborso del costo di produzione...". La disposizione ministeriale consente, con l'uso della congiunzione disgiuntiva, entrambe le forme di accoglimento della richiesta di accesso e la spesa per le copie è così irrisoria da non ledere nessun diritto.</a:t>
            </a:r>
          </a:p>
          <a:p>
            <a:pPr marL="0" indent="0" eaLnBrk="1" hangingPunct="1"/>
            <a:r>
              <a:rPr lang="it-IT" sz="1600" smtClean="0"/>
              <a:t>Non è accoglibile l’istanza di accesso presentata dai genitori esercenti la potestà tendente a ottenere da una scuola, oltre che gli elaborati del proprio figlio, anche gli elaborati degli altri compagni di classe: ciò perché detta istanza si traduce in un inammissibile controllo generalizzato dell’operato dell’amministrazione scolastica.</a:t>
            </a:r>
          </a:p>
          <a:p>
            <a:pPr marL="0" indent="0" eaLnBrk="1" hangingPunct="1">
              <a:buFont typeface="Arial" charset="0"/>
              <a:buNone/>
            </a:pPr>
            <a:r>
              <a:rPr lang="it-IT" sz="1600" smtClean="0"/>
              <a:t>(Conferma Tar Lazio, Roma, sez. III bis, n. 13135 del 2009).</a:t>
            </a:r>
          </a:p>
          <a:p>
            <a:pPr marL="0" indent="0" eaLnBrk="1" hangingPunct="1">
              <a:buFont typeface="Arial" charset="0"/>
              <a:buNone/>
            </a:pPr>
            <a:endParaRPr lang="it-IT" sz="1600" smtClean="0"/>
          </a:p>
        </p:txBody>
      </p:sp>
      <p:sp>
        <p:nvSpPr>
          <p:cNvPr id="19458" name="CasellaDiTesto 3"/>
          <p:cNvSpPr txBox="1">
            <a:spLocks noChangeArrowheads="1"/>
          </p:cNvSpPr>
          <p:nvPr/>
        </p:nvSpPr>
        <p:spPr bwMode="auto">
          <a:xfrm>
            <a:off x="6415088" y="6126163"/>
            <a:ext cx="2271712" cy="369887"/>
          </a:xfrm>
          <a:prstGeom prst="rect">
            <a:avLst/>
          </a:prstGeom>
          <a:noFill/>
          <a:ln w="9525">
            <a:noFill/>
            <a:miter lim="800000"/>
            <a:headEnd/>
            <a:tailEnd/>
          </a:ln>
        </p:spPr>
        <p:txBody>
          <a:bodyPr>
            <a:spAutoFit/>
          </a:bodyPr>
          <a:lstStyle/>
          <a:p>
            <a:r>
              <a:rPr lang="it-IT">
                <a:solidFill>
                  <a:schemeClr val="tx2"/>
                </a:solidFill>
                <a:latin typeface="Calibri" pitchFamily="34" charset="0"/>
              </a:rPr>
              <a:t>Avv. Carmine Roberto</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Segnaposto contenuto 2"/>
          <p:cNvSpPr>
            <a:spLocks noGrp="1"/>
          </p:cNvSpPr>
          <p:nvPr>
            <p:ph idx="1"/>
          </p:nvPr>
        </p:nvSpPr>
        <p:spPr>
          <a:xfrm>
            <a:off x="457200" y="458788"/>
            <a:ext cx="8229600" cy="5667375"/>
          </a:xfrm>
        </p:spPr>
        <p:txBody>
          <a:bodyPr/>
          <a:lstStyle/>
          <a:p>
            <a:pPr marL="0" indent="0" eaLnBrk="1" hangingPunct="1">
              <a:buFont typeface="Arial" charset="0"/>
              <a:buNone/>
            </a:pPr>
            <a:r>
              <a:rPr lang="it-IT" sz="2500" b="1" smtClean="0"/>
              <a:t>L’accesso al verbale del collegio dei docenti:</a:t>
            </a:r>
          </a:p>
          <a:p>
            <a:pPr marL="0" indent="0" eaLnBrk="1" hangingPunct="1">
              <a:buFont typeface="Arial" charset="0"/>
              <a:buNone/>
            </a:pPr>
            <a:r>
              <a:rPr lang="it-IT" sz="2500" b="1" smtClean="0"/>
              <a:t>Cons. Stato, 6 maggio 2013, n. 2423</a:t>
            </a:r>
          </a:p>
          <a:p>
            <a:pPr marL="0" indent="0" eaLnBrk="1" hangingPunct="1">
              <a:buFont typeface="Arial" charset="0"/>
              <a:buNone/>
            </a:pPr>
            <a:endParaRPr lang="it-IT" sz="2500" b="1" smtClean="0"/>
          </a:p>
          <a:p>
            <a:pPr marL="0" indent="0" eaLnBrk="1" hangingPunct="1">
              <a:buFont typeface="Arial" charset="0"/>
              <a:buNone/>
            </a:pPr>
            <a:r>
              <a:rPr lang="it-IT" sz="2000" b="1" smtClean="0"/>
              <a:t>Il componente di un organo collegiale dell'amministrazione ha un interesse concreto e diretto, oltre che qualificato, a disporre di copia degli atti e dei verbali inerenti all'attività del collegio stesso, per verifica, approfondimento, memoria dell'iter di formazione della volontà collegiale; disponibilità che non può essere circoscritta solo all'occasione delle riunioni cui egli partecipa o della apposizione della firma ai verbali ad esse relativi. Proprio alla qualità di componente di organo collegiale dell'istituzione scolastica si riconnette l'interesse, cui la disponibilità della documentazione può essere funzionale, ad ogni utile iniziativa sul piano propositivo e deliberativo per il miglior perseguimento degli interessi di rilievo pubblico che fanno capo all'istituzione stessa.</a:t>
            </a:r>
          </a:p>
          <a:p>
            <a:pPr marL="0" indent="0" eaLnBrk="1" hangingPunct="1">
              <a:buFont typeface="Arial" charset="0"/>
              <a:buNone/>
            </a:pPr>
            <a:r>
              <a:rPr lang="it-IT" sz="2000" b="1" smtClean="0"/>
              <a:t>(Riforma Tar Campania Salerno, sez. II, n. 1026/2012).</a:t>
            </a:r>
          </a:p>
        </p:txBody>
      </p:sp>
      <p:sp>
        <p:nvSpPr>
          <p:cNvPr id="20482" name="CasellaDiTesto 3"/>
          <p:cNvSpPr txBox="1">
            <a:spLocks noChangeArrowheads="1"/>
          </p:cNvSpPr>
          <p:nvPr/>
        </p:nvSpPr>
        <p:spPr bwMode="auto">
          <a:xfrm>
            <a:off x="6415088" y="6126163"/>
            <a:ext cx="2271712" cy="369887"/>
          </a:xfrm>
          <a:prstGeom prst="rect">
            <a:avLst/>
          </a:prstGeom>
          <a:noFill/>
          <a:ln w="9525">
            <a:noFill/>
            <a:miter lim="800000"/>
            <a:headEnd/>
            <a:tailEnd/>
          </a:ln>
        </p:spPr>
        <p:txBody>
          <a:bodyPr>
            <a:spAutoFit/>
          </a:bodyPr>
          <a:lstStyle/>
          <a:p>
            <a:r>
              <a:rPr lang="it-IT">
                <a:solidFill>
                  <a:schemeClr val="tx2"/>
                </a:solidFill>
                <a:latin typeface="Calibri" pitchFamily="34" charset="0"/>
              </a:rPr>
              <a:t>Avv. Carmine Roberto</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Segnaposto contenuto 2"/>
          <p:cNvSpPr>
            <a:spLocks noGrp="1"/>
          </p:cNvSpPr>
          <p:nvPr>
            <p:ph idx="1"/>
          </p:nvPr>
        </p:nvSpPr>
        <p:spPr>
          <a:xfrm>
            <a:off x="457200" y="458788"/>
            <a:ext cx="8229600" cy="5667375"/>
          </a:xfrm>
        </p:spPr>
        <p:txBody>
          <a:bodyPr/>
          <a:lstStyle/>
          <a:p>
            <a:pPr marL="0" indent="0" eaLnBrk="1" hangingPunct="1">
              <a:buFont typeface="Arial" charset="0"/>
              <a:buNone/>
            </a:pPr>
            <a:r>
              <a:rPr lang="it-IT" sz="2500" b="1" u="sng" smtClean="0"/>
              <a:t>La tutela della trasparenza alla luce del d.lgs. 33/13 e delle circolari applicative</a:t>
            </a:r>
            <a:r>
              <a:rPr lang="it-IT" sz="2500" b="1" smtClean="0"/>
              <a:t> </a:t>
            </a:r>
            <a:r>
              <a:rPr lang="it-IT" sz="2500" smtClean="0"/>
              <a:t>(circolare n. 2/13 della Presidenza del Consiglio dei Ministri – Dipartimento della Funzione Pubblica, n. 1/14)</a:t>
            </a:r>
          </a:p>
          <a:p>
            <a:pPr marL="0" indent="0" eaLnBrk="1" hangingPunct="1">
              <a:buFont typeface="Arial" charset="0"/>
              <a:buNone/>
            </a:pPr>
            <a:endParaRPr lang="it-IT" smtClean="0"/>
          </a:p>
        </p:txBody>
      </p:sp>
      <p:sp>
        <p:nvSpPr>
          <p:cNvPr id="21506" name="CasellaDiTesto 3"/>
          <p:cNvSpPr txBox="1">
            <a:spLocks noChangeArrowheads="1"/>
          </p:cNvSpPr>
          <p:nvPr/>
        </p:nvSpPr>
        <p:spPr bwMode="auto">
          <a:xfrm>
            <a:off x="6415088" y="6126163"/>
            <a:ext cx="2271712" cy="369887"/>
          </a:xfrm>
          <a:prstGeom prst="rect">
            <a:avLst/>
          </a:prstGeom>
          <a:noFill/>
          <a:ln w="9525">
            <a:noFill/>
            <a:miter lim="800000"/>
            <a:headEnd/>
            <a:tailEnd/>
          </a:ln>
        </p:spPr>
        <p:txBody>
          <a:bodyPr>
            <a:spAutoFit/>
          </a:bodyPr>
          <a:lstStyle/>
          <a:p>
            <a:r>
              <a:rPr lang="it-IT">
                <a:solidFill>
                  <a:schemeClr val="tx2"/>
                </a:solidFill>
                <a:latin typeface="Calibri" pitchFamily="34" charset="0"/>
              </a:rPr>
              <a:t>Avv. Carmine Roberto</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457200" y="414338"/>
            <a:ext cx="8229600" cy="5883275"/>
          </a:xfrm>
        </p:spPr>
        <p:txBody>
          <a:bodyPr rtlCol="0">
            <a:normAutofit fontScale="55000" lnSpcReduction="20000"/>
          </a:bodyPr>
          <a:lstStyle/>
          <a:p>
            <a:pPr marL="0" indent="0" eaLnBrk="1" fontAlgn="auto" hangingPunct="1">
              <a:spcAft>
                <a:spcPts val="0"/>
              </a:spcAft>
              <a:buFont typeface="Arial"/>
              <a:buNone/>
              <a:defRPr/>
            </a:pPr>
            <a:r>
              <a:rPr lang="it-IT" sz="5800" b="1" u="sng" dirty="0">
                <a:solidFill>
                  <a:srgbClr val="800000"/>
                </a:solidFill>
              </a:rPr>
              <a:t>Il contenzioso delle Istituzioni scolastiche - La scuola in giudizio.  I giudizi dinanzi al giudice </a:t>
            </a:r>
            <a:r>
              <a:rPr lang="it-IT" sz="5800" b="1" u="sng" dirty="0" smtClean="0">
                <a:solidFill>
                  <a:srgbClr val="800000"/>
                </a:solidFill>
              </a:rPr>
              <a:t>ordinario.</a:t>
            </a:r>
            <a:endParaRPr lang="it-IT" sz="5800" dirty="0">
              <a:solidFill>
                <a:srgbClr val="800000"/>
              </a:solidFill>
            </a:endParaRPr>
          </a:p>
          <a:p>
            <a:pPr marL="0" indent="0" eaLnBrk="1" fontAlgn="auto" hangingPunct="1">
              <a:spcAft>
                <a:spcPts val="0"/>
              </a:spcAft>
              <a:buFont typeface="Arial"/>
              <a:buNone/>
              <a:defRPr/>
            </a:pPr>
            <a:endParaRPr lang="it-IT" sz="4500" b="1" u="sng" dirty="0">
              <a:solidFill>
                <a:srgbClr val="800000"/>
              </a:solidFill>
            </a:endParaRPr>
          </a:p>
          <a:p>
            <a:pPr marL="1143000" lvl="1" indent="-742950" eaLnBrk="1" fontAlgn="auto" hangingPunct="1">
              <a:spcAft>
                <a:spcPts val="0"/>
              </a:spcAft>
              <a:buFont typeface="+mj-lt"/>
              <a:buAutoNum type="arabicPeriod"/>
              <a:defRPr/>
            </a:pPr>
            <a:r>
              <a:rPr lang="it-IT" sz="4500" b="1" u="sng" dirty="0" smtClean="0"/>
              <a:t>La </a:t>
            </a:r>
            <a:r>
              <a:rPr lang="it-IT" sz="4500" b="1" u="sng" dirty="0"/>
              <a:t>negoziazione assistita e la </a:t>
            </a:r>
            <a:r>
              <a:rPr lang="it-IT" sz="4500" b="1" u="sng" dirty="0" smtClean="0"/>
              <a:t>mediazione obbligatoria </a:t>
            </a:r>
            <a:r>
              <a:rPr lang="it-IT" sz="4500" b="1" u="sng" dirty="0"/>
              <a:t>dopo la legge n. 162/</a:t>
            </a:r>
            <a:r>
              <a:rPr lang="it-IT" sz="4500" b="1" u="sng" dirty="0" smtClean="0"/>
              <a:t>14</a:t>
            </a:r>
          </a:p>
          <a:p>
            <a:pPr marL="0" indent="0" eaLnBrk="1" fontAlgn="auto" hangingPunct="1">
              <a:spcAft>
                <a:spcPts val="0"/>
              </a:spcAft>
              <a:buFont typeface="Arial"/>
              <a:buNone/>
              <a:defRPr/>
            </a:pPr>
            <a:endParaRPr lang="it-IT" sz="4500" b="1" dirty="0"/>
          </a:p>
          <a:p>
            <a:pPr marL="1143000" lvl="1" indent="-742950" eaLnBrk="1" fontAlgn="auto" hangingPunct="1">
              <a:spcAft>
                <a:spcPts val="0"/>
              </a:spcAft>
              <a:buFont typeface="+mj-lt"/>
              <a:buAutoNum type="arabicPeriod"/>
              <a:defRPr/>
            </a:pPr>
            <a:r>
              <a:rPr lang="it-IT" sz="4500" b="1" u="sng" dirty="0" smtClean="0"/>
              <a:t>La </a:t>
            </a:r>
            <a:r>
              <a:rPr lang="it-IT" sz="4500" b="1" u="sng" dirty="0"/>
              <a:t>fase precontenziosa ed i rapporti con l’Avvocatura dello </a:t>
            </a:r>
            <a:r>
              <a:rPr lang="it-IT" sz="4500" b="1" u="sng" dirty="0" smtClean="0"/>
              <a:t>Stato.</a:t>
            </a:r>
            <a:endParaRPr lang="it-IT" sz="4500" b="1" u="sng" dirty="0"/>
          </a:p>
          <a:p>
            <a:pPr marL="1714500" lvl="2" indent="-914400" eaLnBrk="1" fontAlgn="auto" hangingPunct="1">
              <a:spcAft>
                <a:spcPts val="0"/>
              </a:spcAft>
              <a:buFont typeface="+mj-lt"/>
              <a:buAutoNum type="alphaLcParenR"/>
              <a:defRPr/>
            </a:pPr>
            <a:r>
              <a:rPr lang="it-IT" sz="4500" dirty="0" smtClean="0"/>
              <a:t>Rapporti </a:t>
            </a:r>
            <a:r>
              <a:rPr lang="it-IT" sz="4500" dirty="0"/>
              <a:t>con la compagnia assicurativa (polizze e relativa copertura; diffida ad </a:t>
            </a:r>
            <a:r>
              <a:rPr lang="it-IT" sz="4500" dirty="0" smtClean="0"/>
              <a:t>adempiere; denuncia di sinistro; “</a:t>
            </a:r>
            <a:r>
              <a:rPr lang="it-IT" sz="4500" i="1" dirty="0" err="1" smtClean="0"/>
              <a:t>denuntiatio</a:t>
            </a:r>
            <a:r>
              <a:rPr lang="it-IT" sz="4500" i="1" dirty="0" smtClean="0"/>
              <a:t> </a:t>
            </a:r>
            <a:r>
              <a:rPr lang="it-IT" sz="4500" i="1" dirty="0" err="1" smtClean="0"/>
              <a:t>litis</a:t>
            </a:r>
            <a:r>
              <a:rPr lang="it-IT" sz="4500" dirty="0" smtClean="0"/>
              <a:t>”)</a:t>
            </a:r>
          </a:p>
          <a:p>
            <a:pPr marL="1714500" lvl="2" indent="-914400" eaLnBrk="1" fontAlgn="auto" hangingPunct="1">
              <a:spcAft>
                <a:spcPts val="0"/>
              </a:spcAft>
              <a:buFont typeface="+mj-lt"/>
              <a:buAutoNum type="alphaLcParenR"/>
              <a:defRPr/>
            </a:pPr>
            <a:r>
              <a:rPr lang="it-IT" sz="4500" dirty="0" smtClean="0"/>
              <a:t>Rapporti </a:t>
            </a:r>
            <a:r>
              <a:rPr lang="it-IT" sz="4500" dirty="0"/>
              <a:t>tra l’Istituzione Scolastica e l’Avvocatura dello Stato ( rapporto 	informativo e documentazione utile; la partecipazione alle udienze</a:t>
            </a:r>
            <a:r>
              <a:rPr lang="it-IT" sz="4500" dirty="0" smtClean="0"/>
              <a:t>)</a:t>
            </a:r>
          </a:p>
          <a:p>
            <a:pPr marL="800100" lvl="2" indent="0" eaLnBrk="1" fontAlgn="auto" hangingPunct="1">
              <a:spcAft>
                <a:spcPts val="0"/>
              </a:spcAft>
              <a:buFont typeface="Arial"/>
              <a:buNone/>
              <a:defRPr/>
            </a:pPr>
            <a:endParaRPr lang="it-IT" sz="4500" dirty="0"/>
          </a:p>
          <a:p>
            <a:pPr marL="0" indent="0" eaLnBrk="1" fontAlgn="auto" hangingPunct="1">
              <a:spcAft>
                <a:spcPts val="0"/>
              </a:spcAft>
              <a:buFont typeface="Arial"/>
              <a:buNone/>
              <a:defRPr/>
            </a:pPr>
            <a:endParaRPr lang="it-IT" dirty="0"/>
          </a:p>
        </p:txBody>
      </p:sp>
      <p:sp>
        <p:nvSpPr>
          <p:cNvPr id="22530" name="CasellaDiTesto 3"/>
          <p:cNvSpPr txBox="1">
            <a:spLocks noChangeArrowheads="1"/>
          </p:cNvSpPr>
          <p:nvPr/>
        </p:nvSpPr>
        <p:spPr bwMode="auto">
          <a:xfrm>
            <a:off x="6415088" y="6138863"/>
            <a:ext cx="2271712" cy="369887"/>
          </a:xfrm>
          <a:prstGeom prst="rect">
            <a:avLst/>
          </a:prstGeom>
          <a:noFill/>
          <a:ln w="9525">
            <a:noFill/>
            <a:miter lim="800000"/>
            <a:headEnd/>
            <a:tailEnd/>
          </a:ln>
        </p:spPr>
        <p:txBody>
          <a:bodyPr>
            <a:spAutoFit/>
          </a:bodyPr>
          <a:lstStyle/>
          <a:p>
            <a:r>
              <a:rPr lang="it-IT">
                <a:solidFill>
                  <a:srgbClr val="1F497D"/>
                </a:solidFill>
                <a:latin typeface="Calibri" pitchFamily="34" charset="0"/>
              </a:rPr>
              <a:t>Avv. Carmine Roberto</a:t>
            </a:r>
          </a:p>
        </p:txBody>
      </p:sp>
    </p:spTree>
  </p:cSld>
  <p:clrMapOvr>
    <a:masterClrMapping/>
  </p:clrMapOvr>
</p:sld>
</file>

<file path=ppt/theme/theme1.xml><?xml version="1.0" encoding="utf-8"?>
<a:theme xmlns:a="http://schemas.openxmlformats.org/drawingml/2006/main" name="Tema di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2492</TotalTime>
  <Words>4657</Words>
  <Application>Microsoft Macintosh PowerPoint</Application>
  <PresentationFormat>Presentazione su schermo (4:3)</PresentationFormat>
  <Paragraphs>189</Paragraphs>
  <Slides>27</Slides>
  <Notes>0</Notes>
  <HiddenSlides>0</HiddenSlides>
  <MMClips>0</MMClips>
  <ScaleCrop>false</ScaleCrop>
  <HeadingPairs>
    <vt:vector size="4" baseType="variant">
      <vt:variant>
        <vt:lpstr>Tema</vt:lpstr>
      </vt:variant>
      <vt:variant>
        <vt:i4>1</vt:i4>
      </vt:variant>
      <vt:variant>
        <vt:lpstr>Titoli diapositive</vt:lpstr>
      </vt:variant>
      <vt:variant>
        <vt:i4>27</vt:i4>
      </vt:variant>
    </vt:vector>
  </HeadingPairs>
  <TitlesOfParts>
    <vt:vector size="28" baseType="lpstr">
      <vt:lpstr>Tema di Office</vt:lpstr>
      <vt:lpstr>CORSO DI FORMAZIONE DIRIGENTI SCOLASTICI NEO ASSUNTI CAMPANIA– 25 maggio 2016 Napoli  Diritto di accesso e contenzioso delle istituzioni scolastiche</vt:lpstr>
      <vt:lpstr>Presentazione di PowerPoint</vt:lpstr>
      <vt:lpstr>Presentazione di PowerPoint</vt:lpstr>
      <vt:lpstr>Presentazione di PowerPoint</vt:lpstr>
      <vt:lpstr>Presentazione di PowerPoint</vt:lpstr>
      <vt:lpstr>Presentazione di PowerPoint</vt:lpstr>
      <vt:lpstr>Presentazione di PowerPoint</vt:lpstr>
      <vt:lpstr>Presentazione di PowerPoint</vt:lpstr>
      <vt:lpstr>Presentazione di PowerPoint</vt:lpstr>
      <vt:lpstr>Presentazione di PowerPoint</vt:lpstr>
      <vt:lpstr>Presentazione di PowerPoint</vt:lpstr>
      <vt:lpstr>Regio Decreto 30 ottobre 1933, n. 1611   Approvazione del T.U. delle leggi e delle norme giuridiche sulla rappresentanza e difesa in giudizio dello Stato e sull'ordinamento dell'Avvocatura dello Stato</vt:lpstr>
      <vt:lpstr>Presentazione di PowerPoint</vt:lpstr>
      <vt:lpstr>Presentazione di PowerPoint</vt:lpstr>
      <vt:lpstr>Presentazione di PowerPoint</vt:lpstr>
      <vt:lpstr>Presentazione di PowerPoint</vt:lpstr>
      <vt:lpstr>Presentazione di PowerPoint</vt:lpstr>
      <vt:lpstr>Presentazione di PowerPoint</vt:lpstr>
      <vt:lpstr>Presentazione di PowerPoint</vt:lpstr>
      <vt:lpstr>Legge n. 241/1990</vt:lpstr>
      <vt:lpstr>Articolo 23. (Ambito di applicazione del diritto di accesso)</vt:lpstr>
      <vt:lpstr>Articolo 24. (1) (Esclusione dal diritto di accesso)</vt:lpstr>
      <vt:lpstr>Articolo 25. (1) (Modalità di esercizio del diritto di accesso e ricorsi)</vt:lpstr>
      <vt:lpstr>Articolo 26. (Obbligo di pubblicazione) (1) </vt:lpstr>
      <vt:lpstr>Articolo 27. (1) (Commissione per l'accesso ai documenti amministrativi).</vt:lpstr>
      <vt:lpstr>Articolo 28. (Modifica dell'articolo 15 del testo unico di cui al decreto del Presidente della Repubblica 10 gennaio 1957, n. 3, in materia di segreto di ufficio) (1)</vt:lpstr>
      <vt:lpstr>  Capo VI Disposizioni finali Articolo 29. (1) (Ambito di applicazione della legge) </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Presentazione di PowerPoint</dc:title>
  <dc:creator>andrea</dc:creator>
  <cp:lastModifiedBy>andrea</cp:lastModifiedBy>
  <cp:revision>77</cp:revision>
  <dcterms:created xsi:type="dcterms:W3CDTF">2016-05-10T10:06:04Z</dcterms:created>
  <dcterms:modified xsi:type="dcterms:W3CDTF">2016-05-27T17:46:12Z</dcterms:modified>
</cp:coreProperties>
</file>

<file path=docProps/thumbnail.jpeg>
</file>